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5" r:id="rId1"/>
  </p:sldMasterIdLst>
  <p:sldIdLst>
    <p:sldId id="256" r:id="rId2"/>
    <p:sldId id="276" r:id="rId3"/>
    <p:sldId id="260" r:id="rId4"/>
    <p:sldId id="279" r:id="rId5"/>
    <p:sldId id="281" r:id="rId6"/>
    <p:sldId id="282" r:id="rId7"/>
    <p:sldId id="272" r:id="rId8"/>
    <p:sldId id="268" r:id="rId9"/>
    <p:sldId id="263" r:id="rId10"/>
    <p:sldId id="266" r:id="rId11"/>
    <p:sldId id="27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82" d="100"/>
          <a:sy n="82" d="100"/>
        </p:scale>
        <p:origin x="38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385C52-8749-4363-8C85-C2F1A2A361FE}" type="doc">
      <dgm:prSet loTypeId="urn:microsoft.com/office/officeart/2005/8/layout/vList2" loCatId="list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57BAF5FE-621F-46AD-AD89-40B660BABA38}">
      <dgm:prSet/>
      <dgm:spPr/>
      <dgm:t>
        <a:bodyPr/>
        <a:lstStyle/>
        <a:p>
          <a:r>
            <a:rPr lang="en-US" b="1" i="0"/>
            <a:t>Aids in cognitive development in adolescents.</a:t>
          </a:r>
          <a:endParaRPr lang="en-US"/>
        </a:p>
      </dgm:t>
    </dgm:pt>
    <dgm:pt modelId="{1CCC4051-8EAA-4575-B70B-D21D75542327}" type="parTrans" cxnId="{C6171D47-7163-4331-A10B-3224C313F5C7}">
      <dgm:prSet/>
      <dgm:spPr/>
      <dgm:t>
        <a:bodyPr/>
        <a:lstStyle/>
        <a:p>
          <a:endParaRPr lang="en-US"/>
        </a:p>
      </dgm:t>
    </dgm:pt>
    <dgm:pt modelId="{5359A6D5-A9A8-46C0-8BCA-7C47617D2716}" type="sibTrans" cxnId="{C6171D47-7163-4331-A10B-3224C313F5C7}">
      <dgm:prSet/>
      <dgm:spPr/>
      <dgm:t>
        <a:bodyPr/>
        <a:lstStyle/>
        <a:p>
          <a:endParaRPr lang="en-US"/>
        </a:p>
      </dgm:t>
    </dgm:pt>
    <dgm:pt modelId="{FA1D3C73-7E56-46F0-BEE1-0BDF78BDEF71}">
      <dgm:prSet/>
      <dgm:spPr/>
      <dgm:t>
        <a:bodyPr/>
        <a:lstStyle/>
        <a:p>
          <a:r>
            <a:rPr lang="en-US" b="1"/>
            <a:t>P</a:t>
          </a:r>
          <a:r>
            <a:rPr lang="en-US" b="1" i="0"/>
            <a:t>hysical development -</a:t>
          </a:r>
          <a:r>
            <a:rPr lang="en-US" b="1"/>
            <a:t> </a:t>
          </a:r>
          <a:r>
            <a:rPr lang="en-US" b="0" i="0"/>
            <a:t>Exercising with an interactive game</a:t>
          </a:r>
          <a:endParaRPr lang="en-US"/>
        </a:p>
      </dgm:t>
    </dgm:pt>
    <dgm:pt modelId="{4B231917-93D7-44A0-A22F-49183679D997}" type="parTrans" cxnId="{297EB481-E950-45E3-858F-E032E29FD6A7}">
      <dgm:prSet/>
      <dgm:spPr/>
      <dgm:t>
        <a:bodyPr/>
        <a:lstStyle/>
        <a:p>
          <a:endParaRPr lang="en-US"/>
        </a:p>
      </dgm:t>
    </dgm:pt>
    <dgm:pt modelId="{DB5AD581-2094-402D-A488-B669A827DF63}" type="sibTrans" cxnId="{297EB481-E950-45E3-858F-E032E29FD6A7}">
      <dgm:prSet/>
      <dgm:spPr/>
      <dgm:t>
        <a:bodyPr/>
        <a:lstStyle/>
        <a:p>
          <a:endParaRPr lang="en-US"/>
        </a:p>
      </dgm:t>
    </dgm:pt>
    <dgm:pt modelId="{D2EA4B68-8818-4D5C-837F-55A1D1844340}">
      <dgm:prSet/>
      <dgm:spPr/>
      <dgm:t>
        <a:bodyPr/>
        <a:lstStyle/>
        <a:p>
          <a:r>
            <a:rPr lang="en-US" b="1" i="0"/>
            <a:t>Gamification increases the level of engagement in classrooms.</a:t>
          </a:r>
          <a:endParaRPr lang="en-US"/>
        </a:p>
      </dgm:t>
    </dgm:pt>
    <dgm:pt modelId="{ECA5DB23-E230-4A48-82D8-A8741726EE0A}" type="parTrans" cxnId="{F8979431-257B-4836-9585-B768C7F32D34}">
      <dgm:prSet/>
      <dgm:spPr/>
      <dgm:t>
        <a:bodyPr/>
        <a:lstStyle/>
        <a:p>
          <a:endParaRPr lang="en-US"/>
        </a:p>
      </dgm:t>
    </dgm:pt>
    <dgm:pt modelId="{97A1BD8B-B007-42BF-9193-1ED892C14E37}" type="sibTrans" cxnId="{F8979431-257B-4836-9585-B768C7F32D34}">
      <dgm:prSet/>
      <dgm:spPr/>
      <dgm:t>
        <a:bodyPr/>
        <a:lstStyle/>
        <a:p>
          <a:endParaRPr lang="en-US"/>
        </a:p>
      </dgm:t>
    </dgm:pt>
    <dgm:pt modelId="{5A19C947-6D84-4781-A457-F4CBE8C273DF}">
      <dgm:prSet/>
      <dgm:spPr/>
      <dgm:t>
        <a:bodyPr/>
        <a:lstStyle/>
        <a:p>
          <a:r>
            <a:rPr lang="en-US" b="1" i="0"/>
            <a:t>Gamification aids in accessibility in the classroom.</a:t>
          </a:r>
          <a:endParaRPr lang="en-US"/>
        </a:p>
      </dgm:t>
    </dgm:pt>
    <dgm:pt modelId="{633CCF8E-4E63-48FC-B1BB-F21C0FB175D5}" type="parTrans" cxnId="{20911DE0-97F1-4CAE-8FD1-60B53D00783A}">
      <dgm:prSet/>
      <dgm:spPr/>
      <dgm:t>
        <a:bodyPr/>
        <a:lstStyle/>
        <a:p>
          <a:endParaRPr lang="en-US"/>
        </a:p>
      </dgm:t>
    </dgm:pt>
    <dgm:pt modelId="{D8F5A1FB-680B-4040-979E-D650A96ACBEF}" type="sibTrans" cxnId="{20911DE0-97F1-4CAE-8FD1-60B53D00783A}">
      <dgm:prSet/>
      <dgm:spPr/>
      <dgm:t>
        <a:bodyPr/>
        <a:lstStyle/>
        <a:p>
          <a:endParaRPr lang="en-US"/>
        </a:p>
      </dgm:t>
    </dgm:pt>
    <dgm:pt modelId="{AD3581C1-32BC-46DF-BD80-85C197318B43}">
      <dgm:prSet/>
      <dgm:spPr/>
      <dgm:t>
        <a:bodyPr/>
        <a:lstStyle/>
        <a:p>
          <a:r>
            <a:rPr lang="en-US" b="0" i="0"/>
            <a:t>Gives learners the opportunity to see real-world applications</a:t>
          </a:r>
          <a:endParaRPr lang="en-US"/>
        </a:p>
      </dgm:t>
    </dgm:pt>
    <dgm:pt modelId="{46489D7F-7D2D-4B5F-A586-6E38C0AD67D5}" type="parTrans" cxnId="{C04247EF-0DCE-4EB1-848C-AFFACB8F9D31}">
      <dgm:prSet/>
      <dgm:spPr/>
      <dgm:t>
        <a:bodyPr/>
        <a:lstStyle/>
        <a:p>
          <a:endParaRPr lang="en-US"/>
        </a:p>
      </dgm:t>
    </dgm:pt>
    <dgm:pt modelId="{6330C258-0930-47BE-AF27-FAF7163940BA}" type="sibTrans" cxnId="{C04247EF-0DCE-4EB1-848C-AFFACB8F9D31}">
      <dgm:prSet/>
      <dgm:spPr/>
      <dgm:t>
        <a:bodyPr/>
        <a:lstStyle/>
        <a:p>
          <a:endParaRPr lang="en-US"/>
        </a:p>
      </dgm:t>
    </dgm:pt>
    <dgm:pt modelId="{F0F59316-C3A5-4862-9A4C-36380279F1B6}">
      <dgm:prSet/>
      <dgm:spPr/>
      <dgm:t>
        <a:bodyPr/>
        <a:lstStyle/>
        <a:p>
          <a:r>
            <a:rPr lang="en-US"/>
            <a:t>Gamification Apps Examples:</a:t>
          </a:r>
        </a:p>
      </dgm:t>
    </dgm:pt>
    <dgm:pt modelId="{F030151C-8CB3-4E90-9A61-1A7817CB2309}" type="parTrans" cxnId="{8B98B53B-A013-4A99-85E4-B4605B391AE2}">
      <dgm:prSet/>
      <dgm:spPr/>
      <dgm:t>
        <a:bodyPr/>
        <a:lstStyle/>
        <a:p>
          <a:endParaRPr lang="en-US"/>
        </a:p>
      </dgm:t>
    </dgm:pt>
    <dgm:pt modelId="{204DB559-0789-4E1F-ACE8-C8C2003D8ED7}" type="sibTrans" cxnId="{8B98B53B-A013-4A99-85E4-B4605B391AE2}">
      <dgm:prSet/>
      <dgm:spPr/>
      <dgm:t>
        <a:bodyPr/>
        <a:lstStyle/>
        <a:p>
          <a:endParaRPr lang="en-US"/>
        </a:p>
      </dgm:t>
    </dgm:pt>
    <dgm:pt modelId="{3ADDF804-7A27-4AD9-9276-495B63E09C07}">
      <dgm:prSet/>
      <dgm:spPr/>
      <dgm:t>
        <a:bodyPr/>
        <a:lstStyle/>
        <a:p>
          <a:r>
            <a:rPr lang="en-US" b="0" i="0"/>
            <a:t>Code School</a:t>
          </a:r>
          <a:endParaRPr lang="en-US"/>
        </a:p>
      </dgm:t>
    </dgm:pt>
    <dgm:pt modelId="{34BCEEB3-6086-44F8-B209-76AF1A18C8BB}" type="parTrans" cxnId="{8D62DCE5-3811-432A-8B31-0AE695B62D62}">
      <dgm:prSet/>
      <dgm:spPr/>
      <dgm:t>
        <a:bodyPr/>
        <a:lstStyle/>
        <a:p>
          <a:endParaRPr lang="en-US"/>
        </a:p>
      </dgm:t>
    </dgm:pt>
    <dgm:pt modelId="{8E56B40C-1F6B-4B28-B3B9-B92148C33555}" type="sibTrans" cxnId="{8D62DCE5-3811-432A-8B31-0AE695B62D62}">
      <dgm:prSet/>
      <dgm:spPr/>
      <dgm:t>
        <a:bodyPr/>
        <a:lstStyle/>
        <a:p>
          <a:endParaRPr lang="en-US"/>
        </a:p>
      </dgm:t>
    </dgm:pt>
    <dgm:pt modelId="{BDC18E6D-F04D-4EC6-9401-0E6E20735391}">
      <dgm:prSet/>
      <dgm:spPr/>
      <dgm:t>
        <a:bodyPr/>
        <a:lstStyle/>
        <a:p>
          <a:r>
            <a:rPr lang="en-US"/>
            <a:t>Duolingo</a:t>
          </a:r>
        </a:p>
      </dgm:t>
    </dgm:pt>
    <dgm:pt modelId="{FC61B9D7-247F-4366-95B3-80C99939319D}" type="parTrans" cxnId="{E9492BEC-2CC9-4922-A7B7-063CC8C47BD3}">
      <dgm:prSet/>
      <dgm:spPr/>
      <dgm:t>
        <a:bodyPr/>
        <a:lstStyle/>
        <a:p>
          <a:endParaRPr lang="en-US"/>
        </a:p>
      </dgm:t>
    </dgm:pt>
    <dgm:pt modelId="{90BBDBC8-C20E-4FD6-BA28-A00934C4278C}" type="sibTrans" cxnId="{E9492BEC-2CC9-4922-A7B7-063CC8C47BD3}">
      <dgm:prSet/>
      <dgm:spPr/>
      <dgm:t>
        <a:bodyPr/>
        <a:lstStyle/>
        <a:p>
          <a:endParaRPr lang="en-US"/>
        </a:p>
      </dgm:t>
    </dgm:pt>
    <dgm:pt modelId="{5880B649-15ED-4390-AC54-E8173C78EC73}">
      <dgm:prSet/>
      <dgm:spPr/>
      <dgm:t>
        <a:bodyPr/>
        <a:lstStyle/>
        <a:p>
          <a:r>
            <a:rPr lang="en-US" b="0" i="0"/>
            <a:t>ClassDo</a:t>
          </a:r>
          <a:r>
            <a:rPr lang="en-US"/>
            <a:t>jo</a:t>
          </a:r>
        </a:p>
      </dgm:t>
    </dgm:pt>
    <dgm:pt modelId="{78F423CC-53F4-474A-997E-3B8690467C59}" type="parTrans" cxnId="{11D78FE1-41BF-45F8-9926-ECA87BCC56B1}">
      <dgm:prSet/>
      <dgm:spPr/>
      <dgm:t>
        <a:bodyPr/>
        <a:lstStyle/>
        <a:p>
          <a:endParaRPr lang="en-US"/>
        </a:p>
      </dgm:t>
    </dgm:pt>
    <dgm:pt modelId="{A6615C42-C8AD-4A59-9FCF-C2DC366F37F1}" type="sibTrans" cxnId="{11D78FE1-41BF-45F8-9926-ECA87BCC56B1}">
      <dgm:prSet/>
      <dgm:spPr/>
      <dgm:t>
        <a:bodyPr/>
        <a:lstStyle/>
        <a:p>
          <a:endParaRPr lang="en-US"/>
        </a:p>
      </dgm:t>
    </dgm:pt>
    <dgm:pt modelId="{666B69E7-42D4-480A-8DF0-74D257E472F2}">
      <dgm:prSet/>
      <dgm:spPr/>
      <dgm:t>
        <a:bodyPr/>
        <a:lstStyle/>
        <a:p>
          <a:r>
            <a:rPr lang="en-US" b="0" i="0"/>
            <a:t>Prodigy</a:t>
          </a:r>
          <a:endParaRPr lang="en-US"/>
        </a:p>
      </dgm:t>
    </dgm:pt>
    <dgm:pt modelId="{7CAA1DA5-0C1E-40C3-8D03-A5A83EFC2ACF}" type="parTrans" cxnId="{E2EA2964-8CD4-4E35-92F0-6F1048034E12}">
      <dgm:prSet/>
      <dgm:spPr/>
      <dgm:t>
        <a:bodyPr/>
        <a:lstStyle/>
        <a:p>
          <a:endParaRPr lang="en-US"/>
        </a:p>
      </dgm:t>
    </dgm:pt>
    <dgm:pt modelId="{455D8B6E-9012-47D7-AAD5-626522D104D6}" type="sibTrans" cxnId="{E2EA2964-8CD4-4E35-92F0-6F1048034E12}">
      <dgm:prSet/>
      <dgm:spPr/>
      <dgm:t>
        <a:bodyPr/>
        <a:lstStyle/>
        <a:p>
          <a:endParaRPr lang="en-US"/>
        </a:p>
      </dgm:t>
    </dgm:pt>
    <dgm:pt modelId="{C6679068-0941-48A6-9995-C801BF4DDF89}" type="pres">
      <dgm:prSet presAssocID="{5A385C52-8749-4363-8C85-C2F1A2A361FE}" presName="linear" presStyleCnt="0">
        <dgm:presLayoutVars>
          <dgm:animLvl val="lvl"/>
          <dgm:resizeHandles val="exact"/>
        </dgm:presLayoutVars>
      </dgm:prSet>
      <dgm:spPr/>
    </dgm:pt>
    <dgm:pt modelId="{CBFFCA82-4767-43D9-A150-6DF25BAB29F1}" type="pres">
      <dgm:prSet presAssocID="{57BAF5FE-621F-46AD-AD89-40B660BABA38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8FEB105C-CA2E-49AA-9FBA-A27265F6DEEA}" type="pres">
      <dgm:prSet presAssocID="{5359A6D5-A9A8-46C0-8BCA-7C47617D2716}" presName="spacer" presStyleCnt="0"/>
      <dgm:spPr/>
    </dgm:pt>
    <dgm:pt modelId="{42053EC5-1AFC-4B3E-ABE2-4B4C1D2F4D88}" type="pres">
      <dgm:prSet presAssocID="{FA1D3C73-7E56-46F0-BEE1-0BDF78BDEF71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86AE7728-E649-410D-B1EB-9121081A1B6C}" type="pres">
      <dgm:prSet presAssocID="{DB5AD581-2094-402D-A488-B669A827DF63}" presName="spacer" presStyleCnt="0"/>
      <dgm:spPr/>
    </dgm:pt>
    <dgm:pt modelId="{8EB2F1B4-8186-4054-A6D8-51133FA8E03A}" type="pres">
      <dgm:prSet presAssocID="{D2EA4B68-8818-4D5C-837F-55A1D1844340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58A614DC-4924-4833-962B-50567137904C}" type="pres">
      <dgm:prSet presAssocID="{97A1BD8B-B007-42BF-9193-1ED892C14E37}" presName="spacer" presStyleCnt="0"/>
      <dgm:spPr/>
    </dgm:pt>
    <dgm:pt modelId="{1B15F0D3-1436-4FB9-AAD0-22D3B2739EE6}" type="pres">
      <dgm:prSet presAssocID="{5A19C947-6D84-4781-A457-F4CBE8C273DF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0AF244E7-D57C-4F06-B290-39A37C28BFEE}" type="pres">
      <dgm:prSet presAssocID="{D8F5A1FB-680B-4040-979E-D650A96ACBEF}" presName="spacer" presStyleCnt="0"/>
      <dgm:spPr/>
    </dgm:pt>
    <dgm:pt modelId="{84240475-88A3-47DA-B0D4-664647C46655}" type="pres">
      <dgm:prSet presAssocID="{AD3581C1-32BC-46DF-BD80-85C197318B43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3E366BC9-BABE-4575-9679-8C6AA28244AE}" type="pres">
      <dgm:prSet presAssocID="{6330C258-0930-47BE-AF27-FAF7163940BA}" presName="spacer" presStyleCnt="0"/>
      <dgm:spPr/>
    </dgm:pt>
    <dgm:pt modelId="{30AEEAE5-798B-48EB-A2AC-DF911CF28B66}" type="pres">
      <dgm:prSet presAssocID="{F0F59316-C3A5-4862-9A4C-36380279F1B6}" presName="parentText" presStyleLbl="node1" presStyleIdx="5" presStyleCnt="6">
        <dgm:presLayoutVars>
          <dgm:chMax val="0"/>
          <dgm:bulletEnabled val="1"/>
        </dgm:presLayoutVars>
      </dgm:prSet>
      <dgm:spPr/>
    </dgm:pt>
    <dgm:pt modelId="{2F358E8C-CBF5-4CB3-8F54-276E6CE1C081}" type="pres">
      <dgm:prSet presAssocID="{F0F59316-C3A5-4862-9A4C-36380279F1B6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F8979431-257B-4836-9585-B768C7F32D34}" srcId="{5A385C52-8749-4363-8C85-C2F1A2A361FE}" destId="{D2EA4B68-8818-4D5C-837F-55A1D1844340}" srcOrd="2" destOrd="0" parTransId="{ECA5DB23-E230-4A48-82D8-A8741726EE0A}" sibTransId="{97A1BD8B-B007-42BF-9193-1ED892C14E37}"/>
    <dgm:cxn modelId="{8B98B53B-A013-4A99-85E4-B4605B391AE2}" srcId="{5A385C52-8749-4363-8C85-C2F1A2A361FE}" destId="{F0F59316-C3A5-4862-9A4C-36380279F1B6}" srcOrd="5" destOrd="0" parTransId="{F030151C-8CB3-4E90-9A61-1A7817CB2309}" sibTransId="{204DB559-0789-4E1F-ACE8-C8C2003D8ED7}"/>
    <dgm:cxn modelId="{52D6535E-6D3C-413F-83D7-4737243C8748}" type="presOf" srcId="{BDC18E6D-F04D-4EC6-9401-0E6E20735391}" destId="{2F358E8C-CBF5-4CB3-8F54-276E6CE1C081}" srcOrd="0" destOrd="1" presId="urn:microsoft.com/office/officeart/2005/8/layout/vList2"/>
    <dgm:cxn modelId="{E2EA2964-8CD4-4E35-92F0-6F1048034E12}" srcId="{F0F59316-C3A5-4862-9A4C-36380279F1B6}" destId="{666B69E7-42D4-480A-8DF0-74D257E472F2}" srcOrd="3" destOrd="0" parTransId="{7CAA1DA5-0C1E-40C3-8D03-A5A83EFC2ACF}" sibTransId="{455D8B6E-9012-47D7-AAD5-626522D104D6}"/>
    <dgm:cxn modelId="{C6171D47-7163-4331-A10B-3224C313F5C7}" srcId="{5A385C52-8749-4363-8C85-C2F1A2A361FE}" destId="{57BAF5FE-621F-46AD-AD89-40B660BABA38}" srcOrd="0" destOrd="0" parTransId="{1CCC4051-8EAA-4575-B70B-D21D75542327}" sibTransId="{5359A6D5-A9A8-46C0-8BCA-7C47617D2716}"/>
    <dgm:cxn modelId="{3E90A14F-EDE3-4139-B787-229C361743A0}" type="presOf" srcId="{AD3581C1-32BC-46DF-BD80-85C197318B43}" destId="{84240475-88A3-47DA-B0D4-664647C46655}" srcOrd="0" destOrd="0" presId="urn:microsoft.com/office/officeart/2005/8/layout/vList2"/>
    <dgm:cxn modelId="{D9CCC354-AB9E-4C5E-99F0-12628ED7C438}" type="presOf" srcId="{3ADDF804-7A27-4AD9-9276-495B63E09C07}" destId="{2F358E8C-CBF5-4CB3-8F54-276E6CE1C081}" srcOrd="0" destOrd="0" presId="urn:microsoft.com/office/officeart/2005/8/layout/vList2"/>
    <dgm:cxn modelId="{A42B4576-F709-41D9-A05E-0A7C3EF09BB1}" type="presOf" srcId="{5A385C52-8749-4363-8C85-C2F1A2A361FE}" destId="{C6679068-0941-48A6-9995-C801BF4DDF89}" srcOrd="0" destOrd="0" presId="urn:microsoft.com/office/officeart/2005/8/layout/vList2"/>
    <dgm:cxn modelId="{297EB481-E950-45E3-858F-E032E29FD6A7}" srcId="{5A385C52-8749-4363-8C85-C2F1A2A361FE}" destId="{FA1D3C73-7E56-46F0-BEE1-0BDF78BDEF71}" srcOrd="1" destOrd="0" parTransId="{4B231917-93D7-44A0-A22F-49183679D997}" sibTransId="{DB5AD581-2094-402D-A488-B669A827DF63}"/>
    <dgm:cxn modelId="{B0FB6E9B-4669-4CD3-8C83-A0BF54B40A4F}" type="presOf" srcId="{5A19C947-6D84-4781-A457-F4CBE8C273DF}" destId="{1B15F0D3-1436-4FB9-AAD0-22D3B2739EE6}" srcOrd="0" destOrd="0" presId="urn:microsoft.com/office/officeart/2005/8/layout/vList2"/>
    <dgm:cxn modelId="{E31AB3A2-50AC-4B73-BDAB-9B583BFE9EE3}" type="presOf" srcId="{57BAF5FE-621F-46AD-AD89-40B660BABA38}" destId="{CBFFCA82-4767-43D9-A150-6DF25BAB29F1}" srcOrd="0" destOrd="0" presId="urn:microsoft.com/office/officeart/2005/8/layout/vList2"/>
    <dgm:cxn modelId="{0810EBBC-83FD-473E-84D2-72479A8039DD}" type="presOf" srcId="{FA1D3C73-7E56-46F0-BEE1-0BDF78BDEF71}" destId="{42053EC5-1AFC-4B3E-ABE2-4B4C1D2F4D88}" srcOrd="0" destOrd="0" presId="urn:microsoft.com/office/officeart/2005/8/layout/vList2"/>
    <dgm:cxn modelId="{8C2664BE-0208-4AFB-A9C3-4CF74A2F2584}" type="presOf" srcId="{666B69E7-42D4-480A-8DF0-74D257E472F2}" destId="{2F358E8C-CBF5-4CB3-8F54-276E6CE1C081}" srcOrd="0" destOrd="3" presId="urn:microsoft.com/office/officeart/2005/8/layout/vList2"/>
    <dgm:cxn modelId="{8399C6D9-D01E-4ED0-A451-691D2D3502E7}" type="presOf" srcId="{5880B649-15ED-4390-AC54-E8173C78EC73}" destId="{2F358E8C-CBF5-4CB3-8F54-276E6CE1C081}" srcOrd="0" destOrd="2" presId="urn:microsoft.com/office/officeart/2005/8/layout/vList2"/>
    <dgm:cxn modelId="{415EFADE-1471-4913-9683-88A52D48CE2E}" type="presOf" srcId="{D2EA4B68-8818-4D5C-837F-55A1D1844340}" destId="{8EB2F1B4-8186-4054-A6D8-51133FA8E03A}" srcOrd="0" destOrd="0" presId="urn:microsoft.com/office/officeart/2005/8/layout/vList2"/>
    <dgm:cxn modelId="{20911DE0-97F1-4CAE-8FD1-60B53D00783A}" srcId="{5A385C52-8749-4363-8C85-C2F1A2A361FE}" destId="{5A19C947-6D84-4781-A457-F4CBE8C273DF}" srcOrd="3" destOrd="0" parTransId="{633CCF8E-4E63-48FC-B1BB-F21C0FB175D5}" sibTransId="{D8F5A1FB-680B-4040-979E-D650A96ACBEF}"/>
    <dgm:cxn modelId="{0BB04DE0-1E48-429F-A91C-6985E2DFB468}" type="presOf" srcId="{F0F59316-C3A5-4862-9A4C-36380279F1B6}" destId="{30AEEAE5-798B-48EB-A2AC-DF911CF28B66}" srcOrd="0" destOrd="0" presId="urn:microsoft.com/office/officeart/2005/8/layout/vList2"/>
    <dgm:cxn modelId="{11D78FE1-41BF-45F8-9926-ECA87BCC56B1}" srcId="{F0F59316-C3A5-4862-9A4C-36380279F1B6}" destId="{5880B649-15ED-4390-AC54-E8173C78EC73}" srcOrd="2" destOrd="0" parTransId="{78F423CC-53F4-474A-997E-3B8690467C59}" sibTransId="{A6615C42-C8AD-4A59-9FCF-C2DC366F37F1}"/>
    <dgm:cxn modelId="{8D62DCE5-3811-432A-8B31-0AE695B62D62}" srcId="{F0F59316-C3A5-4862-9A4C-36380279F1B6}" destId="{3ADDF804-7A27-4AD9-9276-495B63E09C07}" srcOrd="0" destOrd="0" parTransId="{34BCEEB3-6086-44F8-B209-76AF1A18C8BB}" sibTransId="{8E56B40C-1F6B-4B28-B3B9-B92148C33555}"/>
    <dgm:cxn modelId="{E9492BEC-2CC9-4922-A7B7-063CC8C47BD3}" srcId="{F0F59316-C3A5-4862-9A4C-36380279F1B6}" destId="{BDC18E6D-F04D-4EC6-9401-0E6E20735391}" srcOrd="1" destOrd="0" parTransId="{FC61B9D7-247F-4366-95B3-80C99939319D}" sibTransId="{90BBDBC8-C20E-4FD6-BA28-A00934C4278C}"/>
    <dgm:cxn modelId="{C04247EF-0DCE-4EB1-848C-AFFACB8F9D31}" srcId="{5A385C52-8749-4363-8C85-C2F1A2A361FE}" destId="{AD3581C1-32BC-46DF-BD80-85C197318B43}" srcOrd="4" destOrd="0" parTransId="{46489D7F-7D2D-4B5F-A586-6E38C0AD67D5}" sibTransId="{6330C258-0930-47BE-AF27-FAF7163940BA}"/>
    <dgm:cxn modelId="{A865C959-C2B1-4EC1-8D35-73F8F56E8A7F}" type="presParOf" srcId="{C6679068-0941-48A6-9995-C801BF4DDF89}" destId="{CBFFCA82-4767-43D9-A150-6DF25BAB29F1}" srcOrd="0" destOrd="0" presId="urn:microsoft.com/office/officeart/2005/8/layout/vList2"/>
    <dgm:cxn modelId="{0A58803C-0413-4617-AF12-23439E372EEB}" type="presParOf" srcId="{C6679068-0941-48A6-9995-C801BF4DDF89}" destId="{8FEB105C-CA2E-49AA-9FBA-A27265F6DEEA}" srcOrd="1" destOrd="0" presId="urn:microsoft.com/office/officeart/2005/8/layout/vList2"/>
    <dgm:cxn modelId="{254C6761-2FB2-4582-89E4-C117A737D818}" type="presParOf" srcId="{C6679068-0941-48A6-9995-C801BF4DDF89}" destId="{42053EC5-1AFC-4B3E-ABE2-4B4C1D2F4D88}" srcOrd="2" destOrd="0" presId="urn:microsoft.com/office/officeart/2005/8/layout/vList2"/>
    <dgm:cxn modelId="{451BFA87-A992-4E41-9B63-382BB7592101}" type="presParOf" srcId="{C6679068-0941-48A6-9995-C801BF4DDF89}" destId="{86AE7728-E649-410D-B1EB-9121081A1B6C}" srcOrd="3" destOrd="0" presId="urn:microsoft.com/office/officeart/2005/8/layout/vList2"/>
    <dgm:cxn modelId="{768F8253-C39C-44A3-BAA9-AA50EF093261}" type="presParOf" srcId="{C6679068-0941-48A6-9995-C801BF4DDF89}" destId="{8EB2F1B4-8186-4054-A6D8-51133FA8E03A}" srcOrd="4" destOrd="0" presId="urn:microsoft.com/office/officeart/2005/8/layout/vList2"/>
    <dgm:cxn modelId="{37F80365-315B-49D8-B7D6-D68332324802}" type="presParOf" srcId="{C6679068-0941-48A6-9995-C801BF4DDF89}" destId="{58A614DC-4924-4833-962B-50567137904C}" srcOrd="5" destOrd="0" presId="urn:microsoft.com/office/officeart/2005/8/layout/vList2"/>
    <dgm:cxn modelId="{AFE74442-8F7A-4CAA-9ADD-5112D0033C11}" type="presParOf" srcId="{C6679068-0941-48A6-9995-C801BF4DDF89}" destId="{1B15F0D3-1436-4FB9-AAD0-22D3B2739EE6}" srcOrd="6" destOrd="0" presId="urn:microsoft.com/office/officeart/2005/8/layout/vList2"/>
    <dgm:cxn modelId="{F05BE032-7A9B-4D89-8BC5-655E0F7D8E40}" type="presParOf" srcId="{C6679068-0941-48A6-9995-C801BF4DDF89}" destId="{0AF244E7-D57C-4F06-B290-39A37C28BFEE}" srcOrd="7" destOrd="0" presId="urn:microsoft.com/office/officeart/2005/8/layout/vList2"/>
    <dgm:cxn modelId="{5362185C-2E79-4E5B-BE55-4A1FB1FA65B6}" type="presParOf" srcId="{C6679068-0941-48A6-9995-C801BF4DDF89}" destId="{84240475-88A3-47DA-B0D4-664647C46655}" srcOrd="8" destOrd="0" presId="urn:microsoft.com/office/officeart/2005/8/layout/vList2"/>
    <dgm:cxn modelId="{CE64A8F2-08A5-437E-83A4-BF4B8C61B27D}" type="presParOf" srcId="{C6679068-0941-48A6-9995-C801BF4DDF89}" destId="{3E366BC9-BABE-4575-9679-8C6AA28244AE}" srcOrd="9" destOrd="0" presId="urn:microsoft.com/office/officeart/2005/8/layout/vList2"/>
    <dgm:cxn modelId="{4D72BBDF-33A2-4720-9CB0-141691DEEFE4}" type="presParOf" srcId="{C6679068-0941-48A6-9995-C801BF4DDF89}" destId="{30AEEAE5-798B-48EB-A2AC-DF911CF28B66}" srcOrd="10" destOrd="0" presId="urn:microsoft.com/office/officeart/2005/8/layout/vList2"/>
    <dgm:cxn modelId="{F3BE98A1-393A-4FFD-8A50-AB7C674F1984}" type="presParOf" srcId="{C6679068-0941-48A6-9995-C801BF4DDF89}" destId="{2F358E8C-CBF5-4CB3-8F54-276E6CE1C081}" srcOrd="1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FF5DC0-7F2E-4133-A719-9D885DE62252}" type="doc">
      <dgm:prSet loTypeId="urn:microsoft.com/office/officeart/2005/8/layout/default" loCatId="list" qsTypeId="urn:microsoft.com/office/officeart/2005/8/quickstyle/simple4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89BE91E-C3E8-444D-8FB5-D1476235B558}">
      <dgm:prSet/>
      <dgm:spPr/>
      <dgm:t>
        <a:bodyPr/>
        <a:lstStyle/>
        <a:p>
          <a:r>
            <a:rPr lang="en-US"/>
            <a:t>Is it ethical to create games that have the sole purpose of keeping users playing and spending for as long or as much as possible?</a:t>
          </a:r>
        </a:p>
      </dgm:t>
    </dgm:pt>
    <dgm:pt modelId="{650E7D6A-0FEE-46AA-8F08-3AF7A1E4F114}" type="parTrans" cxnId="{9867B20C-5E17-47B4-B878-09FB1C7205C8}">
      <dgm:prSet/>
      <dgm:spPr/>
      <dgm:t>
        <a:bodyPr/>
        <a:lstStyle/>
        <a:p>
          <a:endParaRPr lang="en-US"/>
        </a:p>
      </dgm:t>
    </dgm:pt>
    <dgm:pt modelId="{8C8CADDB-2D15-41CB-84A6-31A46D145873}" type="sibTrans" cxnId="{9867B20C-5E17-47B4-B878-09FB1C7205C8}">
      <dgm:prSet/>
      <dgm:spPr/>
      <dgm:t>
        <a:bodyPr/>
        <a:lstStyle/>
        <a:p>
          <a:endParaRPr lang="en-US"/>
        </a:p>
      </dgm:t>
    </dgm:pt>
    <dgm:pt modelId="{0754F349-D9CF-4DA3-8F8A-0E3858102AD8}">
      <dgm:prSet/>
      <dgm:spPr/>
      <dgm:t>
        <a:bodyPr/>
        <a:lstStyle/>
        <a:p>
          <a:r>
            <a:rPr lang="en-US" dirty="0"/>
            <a:t>What are the dangers of allowing firms to combine data mining with addictive game features and, potentially, personalized gaming experiences</a:t>
          </a:r>
          <a:r>
            <a:rPr lang="en-US"/>
            <a:t>? </a:t>
          </a:r>
          <a:endParaRPr lang="en-US" dirty="0"/>
        </a:p>
      </dgm:t>
    </dgm:pt>
    <dgm:pt modelId="{033E3E86-CFC7-4624-88F2-EFC2C0E4D66C}" type="parTrans" cxnId="{A2A90F81-9CB2-4ADC-940B-127A4CFFFB2A}">
      <dgm:prSet/>
      <dgm:spPr/>
      <dgm:t>
        <a:bodyPr/>
        <a:lstStyle/>
        <a:p>
          <a:endParaRPr lang="en-US"/>
        </a:p>
      </dgm:t>
    </dgm:pt>
    <dgm:pt modelId="{63D76B5D-8D18-4785-BCB6-0A87F725F63F}" type="sibTrans" cxnId="{A2A90F81-9CB2-4ADC-940B-127A4CFFFB2A}">
      <dgm:prSet/>
      <dgm:spPr/>
      <dgm:t>
        <a:bodyPr/>
        <a:lstStyle/>
        <a:p>
          <a:endParaRPr lang="en-US"/>
        </a:p>
      </dgm:t>
    </dgm:pt>
    <dgm:pt modelId="{6D89A58A-9051-4C64-A7B1-CA5EA1F1C108}">
      <dgm:prSet/>
      <dgm:spPr/>
      <dgm:t>
        <a:bodyPr/>
        <a:lstStyle/>
        <a:p>
          <a:r>
            <a:rPr lang="en-US"/>
            <a:t>What are the harms (economic vs societal vs personal)?</a:t>
          </a:r>
        </a:p>
      </dgm:t>
    </dgm:pt>
    <dgm:pt modelId="{B2762D40-18C0-4D7F-A7D6-837140F9DCA4}" type="parTrans" cxnId="{BF6B324E-B519-4CAD-9637-860B708D73EE}">
      <dgm:prSet/>
      <dgm:spPr/>
      <dgm:t>
        <a:bodyPr/>
        <a:lstStyle/>
        <a:p>
          <a:endParaRPr lang="en-US"/>
        </a:p>
      </dgm:t>
    </dgm:pt>
    <dgm:pt modelId="{4E88C7C3-3E20-4F5E-A3DB-4D9F84A4083C}" type="sibTrans" cxnId="{BF6B324E-B519-4CAD-9637-860B708D73EE}">
      <dgm:prSet/>
      <dgm:spPr/>
      <dgm:t>
        <a:bodyPr/>
        <a:lstStyle/>
        <a:p>
          <a:endParaRPr lang="en-US"/>
        </a:p>
      </dgm:t>
    </dgm:pt>
    <dgm:pt modelId="{8A70FFD5-C8CD-47AB-AAD0-8F43E033B0F7}">
      <dgm:prSet/>
      <dgm:spPr/>
      <dgm:t>
        <a:bodyPr/>
        <a:lstStyle/>
        <a:p>
          <a:r>
            <a:rPr lang="en-US"/>
            <a:t>Exploitation and manipulation are the two basic criticisms made of gamification.</a:t>
          </a:r>
        </a:p>
      </dgm:t>
    </dgm:pt>
    <dgm:pt modelId="{28DBCB16-EF76-4AA7-B5B6-241D5D32F7E1}" type="parTrans" cxnId="{7F478D43-FAE5-414E-90E6-69FAAE784690}">
      <dgm:prSet/>
      <dgm:spPr/>
      <dgm:t>
        <a:bodyPr/>
        <a:lstStyle/>
        <a:p>
          <a:endParaRPr lang="en-US"/>
        </a:p>
      </dgm:t>
    </dgm:pt>
    <dgm:pt modelId="{70978526-E97E-41BC-91C1-0912E7614D5B}" type="sibTrans" cxnId="{7F478D43-FAE5-414E-90E6-69FAAE784690}">
      <dgm:prSet/>
      <dgm:spPr/>
      <dgm:t>
        <a:bodyPr/>
        <a:lstStyle/>
        <a:p>
          <a:endParaRPr lang="en-US"/>
        </a:p>
      </dgm:t>
    </dgm:pt>
    <dgm:pt modelId="{38D2DEE9-9592-43B8-9E95-A53AE6CFDC36}">
      <dgm:prSet/>
      <dgm:spPr/>
      <dgm:t>
        <a:bodyPr/>
        <a:lstStyle/>
        <a:p>
          <a:r>
            <a:rPr lang="en-US"/>
            <a:t>Should we introduce regulations, and if so, how?</a:t>
          </a:r>
        </a:p>
      </dgm:t>
    </dgm:pt>
    <dgm:pt modelId="{8B4DD02B-B529-4114-B881-F70F3BD663B6}" type="parTrans" cxnId="{648ECA26-EF3D-49EA-981C-A6251F7C0B84}">
      <dgm:prSet/>
      <dgm:spPr/>
      <dgm:t>
        <a:bodyPr/>
        <a:lstStyle/>
        <a:p>
          <a:endParaRPr lang="en-US"/>
        </a:p>
      </dgm:t>
    </dgm:pt>
    <dgm:pt modelId="{619C3532-1CA5-4F78-9EC6-1D48285FF57F}" type="sibTrans" cxnId="{648ECA26-EF3D-49EA-981C-A6251F7C0B84}">
      <dgm:prSet/>
      <dgm:spPr/>
      <dgm:t>
        <a:bodyPr/>
        <a:lstStyle/>
        <a:p>
          <a:endParaRPr lang="en-US"/>
        </a:p>
      </dgm:t>
    </dgm:pt>
    <dgm:pt modelId="{BF0A851A-CBC3-424D-9C40-B32873556622}">
      <dgm:prSet/>
      <dgm:spPr/>
      <dgm:t>
        <a:bodyPr/>
        <a:lstStyle/>
        <a:p>
          <a:r>
            <a:rPr lang="en-US"/>
            <a:t>(</a:t>
          </a:r>
          <a:r>
            <a:rPr lang="en-US" i="1"/>
            <a:t>The Compulsion Loop in Game Design Explained</a:t>
          </a:r>
          <a:r>
            <a:rPr lang="en-US"/>
            <a:t> 2021)</a:t>
          </a:r>
        </a:p>
      </dgm:t>
    </dgm:pt>
    <dgm:pt modelId="{6917FE07-131D-4E75-9CA3-C57A1B119BEC}" type="parTrans" cxnId="{8C98B8A7-FCAC-42FB-AAF6-0AE03D899D26}">
      <dgm:prSet/>
      <dgm:spPr/>
      <dgm:t>
        <a:bodyPr/>
        <a:lstStyle/>
        <a:p>
          <a:endParaRPr lang="en-US"/>
        </a:p>
      </dgm:t>
    </dgm:pt>
    <dgm:pt modelId="{43F68718-7E80-47DC-B45B-FDD6D53A0204}" type="sibTrans" cxnId="{8C98B8A7-FCAC-42FB-AAF6-0AE03D899D26}">
      <dgm:prSet/>
      <dgm:spPr/>
      <dgm:t>
        <a:bodyPr/>
        <a:lstStyle/>
        <a:p>
          <a:endParaRPr lang="en-US"/>
        </a:p>
      </dgm:t>
    </dgm:pt>
    <dgm:pt modelId="{B45B1E4D-7F15-41C1-8159-80A455AE3113}" type="pres">
      <dgm:prSet presAssocID="{DDFF5DC0-7F2E-4133-A719-9D885DE62252}" presName="diagram" presStyleCnt="0">
        <dgm:presLayoutVars>
          <dgm:dir/>
          <dgm:resizeHandles val="exact"/>
        </dgm:presLayoutVars>
      </dgm:prSet>
      <dgm:spPr/>
    </dgm:pt>
    <dgm:pt modelId="{7DA47723-4903-472D-9396-BD51644EDD79}" type="pres">
      <dgm:prSet presAssocID="{889BE91E-C3E8-444D-8FB5-D1476235B558}" presName="node" presStyleLbl="node1" presStyleIdx="0" presStyleCnt="6">
        <dgm:presLayoutVars>
          <dgm:bulletEnabled val="1"/>
        </dgm:presLayoutVars>
      </dgm:prSet>
      <dgm:spPr/>
    </dgm:pt>
    <dgm:pt modelId="{73CD9B0E-6D67-4211-A932-63FA22B9685D}" type="pres">
      <dgm:prSet presAssocID="{8C8CADDB-2D15-41CB-84A6-31A46D145873}" presName="sibTrans" presStyleCnt="0"/>
      <dgm:spPr/>
    </dgm:pt>
    <dgm:pt modelId="{54010AFF-0477-461F-B8A3-A2457D968DB8}" type="pres">
      <dgm:prSet presAssocID="{0754F349-D9CF-4DA3-8F8A-0E3858102AD8}" presName="node" presStyleLbl="node1" presStyleIdx="1" presStyleCnt="6">
        <dgm:presLayoutVars>
          <dgm:bulletEnabled val="1"/>
        </dgm:presLayoutVars>
      </dgm:prSet>
      <dgm:spPr/>
    </dgm:pt>
    <dgm:pt modelId="{95B1407C-FE3E-4464-98F8-5B7075B2F46E}" type="pres">
      <dgm:prSet presAssocID="{63D76B5D-8D18-4785-BCB6-0A87F725F63F}" presName="sibTrans" presStyleCnt="0"/>
      <dgm:spPr/>
    </dgm:pt>
    <dgm:pt modelId="{EA76F7E6-5FFB-4057-999E-26352CB4B439}" type="pres">
      <dgm:prSet presAssocID="{6D89A58A-9051-4C64-A7B1-CA5EA1F1C108}" presName="node" presStyleLbl="node1" presStyleIdx="2" presStyleCnt="6">
        <dgm:presLayoutVars>
          <dgm:bulletEnabled val="1"/>
        </dgm:presLayoutVars>
      </dgm:prSet>
      <dgm:spPr/>
    </dgm:pt>
    <dgm:pt modelId="{C258EB82-1A0F-44A5-B50A-3D6B2C006AB6}" type="pres">
      <dgm:prSet presAssocID="{4E88C7C3-3E20-4F5E-A3DB-4D9F84A4083C}" presName="sibTrans" presStyleCnt="0"/>
      <dgm:spPr/>
    </dgm:pt>
    <dgm:pt modelId="{FE98DCFD-5593-4028-BD64-58D0691101E8}" type="pres">
      <dgm:prSet presAssocID="{8A70FFD5-C8CD-47AB-AAD0-8F43E033B0F7}" presName="node" presStyleLbl="node1" presStyleIdx="3" presStyleCnt="6">
        <dgm:presLayoutVars>
          <dgm:bulletEnabled val="1"/>
        </dgm:presLayoutVars>
      </dgm:prSet>
      <dgm:spPr/>
    </dgm:pt>
    <dgm:pt modelId="{B78818FA-8C7B-441A-831E-7A28347692A6}" type="pres">
      <dgm:prSet presAssocID="{70978526-E97E-41BC-91C1-0912E7614D5B}" presName="sibTrans" presStyleCnt="0"/>
      <dgm:spPr/>
    </dgm:pt>
    <dgm:pt modelId="{F3F957B4-71A4-4D3F-B9BB-2619F9CE43FF}" type="pres">
      <dgm:prSet presAssocID="{38D2DEE9-9592-43B8-9E95-A53AE6CFDC36}" presName="node" presStyleLbl="node1" presStyleIdx="4" presStyleCnt="6">
        <dgm:presLayoutVars>
          <dgm:bulletEnabled val="1"/>
        </dgm:presLayoutVars>
      </dgm:prSet>
      <dgm:spPr/>
    </dgm:pt>
    <dgm:pt modelId="{E4C1719F-8543-4C6A-9E15-F39999BE0DA4}" type="pres">
      <dgm:prSet presAssocID="{619C3532-1CA5-4F78-9EC6-1D48285FF57F}" presName="sibTrans" presStyleCnt="0"/>
      <dgm:spPr/>
    </dgm:pt>
    <dgm:pt modelId="{B3C3014A-D174-49CB-A75A-44EB99F2B500}" type="pres">
      <dgm:prSet presAssocID="{BF0A851A-CBC3-424D-9C40-B32873556622}" presName="node" presStyleLbl="node1" presStyleIdx="5" presStyleCnt="6">
        <dgm:presLayoutVars>
          <dgm:bulletEnabled val="1"/>
        </dgm:presLayoutVars>
      </dgm:prSet>
      <dgm:spPr/>
    </dgm:pt>
  </dgm:ptLst>
  <dgm:cxnLst>
    <dgm:cxn modelId="{9867B20C-5E17-47B4-B878-09FB1C7205C8}" srcId="{DDFF5DC0-7F2E-4133-A719-9D885DE62252}" destId="{889BE91E-C3E8-444D-8FB5-D1476235B558}" srcOrd="0" destOrd="0" parTransId="{650E7D6A-0FEE-46AA-8F08-3AF7A1E4F114}" sibTransId="{8C8CADDB-2D15-41CB-84A6-31A46D145873}"/>
    <dgm:cxn modelId="{648ECA26-EF3D-49EA-981C-A6251F7C0B84}" srcId="{DDFF5DC0-7F2E-4133-A719-9D885DE62252}" destId="{38D2DEE9-9592-43B8-9E95-A53AE6CFDC36}" srcOrd="4" destOrd="0" parTransId="{8B4DD02B-B529-4114-B881-F70F3BD663B6}" sibTransId="{619C3532-1CA5-4F78-9EC6-1D48285FF57F}"/>
    <dgm:cxn modelId="{7F478D43-FAE5-414E-90E6-69FAAE784690}" srcId="{DDFF5DC0-7F2E-4133-A719-9D885DE62252}" destId="{8A70FFD5-C8CD-47AB-AAD0-8F43E033B0F7}" srcOrd="3" destOrd="0" parTransId="{28DBCB16-EF76-4AA7-B5B6-241D5D32F7E1}" sibTransId="{70978526-E97E-41BC-91C1-0912E7614D5B}"/>
    <dgm:cxn modelId="{1897C346-8122-4EB8-B9A1-43A025165EF1}" type="presOf" srcId="{0754F349-D9CF-4DA3-8F8A-0E3858102AD8}" destId="{54010AFF-0477-461F-B8A3-A2457D968DB8}" srcOrd="0" destOrd="0" presId="urn:microsoft.com/office/officeart/2005/8/layout/default"/>
    <dgm:cxn modelId="{D7D8AA47-F4B9-4707-BABE-9BCBA7A95355}" type="presOf" srcId="{38D2DEE9-9592-43B8-9E95-A53AE6CFDC36}" destId="{F3F957B4-71A4-4D3F-B9BB-2619F9CE43FF}" srcOrd="0" destOrd="0" presId="urn:microsoft.com/office/officeart/2005/8/layout/default"/>
    <dgm:cxn modelId="{BF6B324E-B519-4CAD-9637-860B708D73EE}" srcId="{DDFF5DC0-7F2E-4133-A719-9D885DE62252}" destId="{6D89A58A-9051-4C64-A7B1-CA5EA1F1C108}" srcOrd="2" destOrd="0" parTransId="{B2762D40-18C0-4D7F-A7D6-837140F9DCA4}" sibTransId="{4E88C7C3-3E20-4F5E-A3DB-4D9F84A4083C}"/>
    <dgm:cxn modelId="{A2A90F81-9CB2-4ADC-940B-127A4CFFFB2A}" srcId="{DDFF5DC0-7F2E-4133-A719-9D885DE62252}" destId="{0754F349-D9CF-4DA3-8F8A-0E3858102AD8}" srcOrd="1" destOrd="0" parTransId="{033E3E86-CFC7-4624-88F2-EFC2C0E4D66C}" sibTransId="{63D76B5D-8D18-4785-BCB6-0A87F725F63F}"/>
    <dgm:cxn modelId="{4B7BE683-A848-42E5-83C3-4C19B4F3D3A6}" type="presOf" srcId="{889BE91E-C3E8-444D-8FB5-D1476235B558}" destId="{7DA47723-4903-472D-9396-BD51644EDD79}" srcOrd="0" destOrd="0" presId="urn:microsoft.com/office/officeart/2005/8/layout/default"/>
    <dgm:cxn modelId="{8C98B8A7-FCAC-42FB-AAF6-0AE03D899D26}" srcId="{DDFF5DC0-7F2E-4133-A719-9D885DE62252}" destId="{BF0A851A-CBC3-424D-9C40-B32873556622}" srcOrd="5" destOrd="0" parTransId="{6917FE07-131D-4E75-9CA3-C57A1B119BEC}" sibTransId="{43F68718-7E80-47DC-B45B-FDD6D53A0204}"/>
    <dgm:cxn modelId="{948C75AB-F647-4460-998E-408CDCCCE8D8}" type="presOf" srcId="{BF0A851A-CBC3-424D-9C40-B32873556622}" destId="{B3C3014A-D174-49CB-A75A-44EB99F2B500}" srcOrd="0" destOrd="0" presId="urn:microsoft.com/office/officeart/2005/8/layout/default"/>
    <dgm:cxn modelId="{F646B0D5-6013-4E2A-97DD-2A5728FB8ADB}" type="presOf" srcId="{DDFF5DC0-7F2E-4133-A719-9D885DE62252}" destId="{B45B1E4D-7F15-41C1-8159-80A455AE3113}" srcOrd="0" destOrd="0" presId="urn:microsoft.com/office/officeart/2005/8/layout/default"/>
    <dgm:cxn modelId="{B1D08BDA-59DA-46A8-9D53-C7F0F7B59478}" type="presOf" srcId="{8A70FFD5-C8CD-47AB-AAD0-8F43E033B0F7}" destId="{FE98DCFD-5593-4028-BD64-58D0691101E8}" srcOrd="0" destOrd="0" presId="urn:microsoft.com/office/officeart/2005/8/layout/default"/>
    <dgm:cxn modelId="{A961DCEB-D3F3-493D-8A3D-CA120CD73976}" type="presOf" srcId="{6D89A58A-9051-4C64-A7B1-CA5EA1F1C108}" destId="{EA76F7E6-5FFB-4057-999E-26352CB4B439}" srcOrd="0" destOrd="0" presId="urn:microsoft.com/office/officeart/2005/8/layout/default"/>
    <dgm:cxn modelId="{442F609A-0E6D-4DC1-8ACA-95DF500783E5}" type="presParOf" srcId="{B45B1E4D-7F15-41C1-8159-80A455AE3113}" destId="{7DA47723-4903-472D-9396-BD51644EDD79}" srcOrd="0" destOrd="0" presId="urn:microsoft.com/office/officeart/2005/8/layout/default"/>
    <dgm:cxn modelId="{2748B5AA-4F5E-4676-B948-71F1AEFCA352}" type="presParOf" srcId="{B45B1E4D-7F15-41C1-8159-80A455AE3113}" destId="{73CD9B0E-6D67-4211-A932-63FA22B9685D}" srcOrd="1" destOrd="0" presId="urn:microsoft.com/office/officeart/2005/8/layout/default"/>
    <dgm:cxn modelId="{A91577C6-4437-4F08-BD5B-89082CE20A91}" type="presParOf" srcId="{B45B1E4D-7F15-41C1-8159-80A455AE3113}" destId="{54010AFF-0477-461F-B8A3-A2457D968DB8}" srcOrd="2" destOrd="0" presId="urn:microsoft.com/office/officeart/2005/8/layout/default"/>
    <dgm:cxn modelId="{3D5D9C21-5A25-4212-AA0C-C6E0A41C49C5}" type="presParOf" srcId="{B45B1E4D-7F15-41C1-8159-80A455AE3113}" destId="{95B1407C-FE3E-4464-98F8-5B7075B2F46E}" srcOrd="3" destOrd="0" presId="urn:microsoft.com/office/officeart/2005/8/layout/default"/>
    <dgm:cxn modelId="{E52B6EB2-2D97-4EF5-973E-58B8F42EED85}" type="presParOf" srcId="{B45B1E4D-7F15-41C1-8159-80A455AE3113}" destId="{EA76F7E6-5FFB-4057-999E-26352CB4B439}" srcOrd="4" destOrd="0" presId="urn:microsoft.com/office/officeart/2005/8/layout/default"/>
    <dgm:cxn modelId="{A2387D71-40EF-4255-A2C5-8439701FCD4F}" type="presParOf" srcId="{B45B1E4D-7F15-41C1-8159-80A455AE3113}" destId="{C258EB82-1A0F-44A5-B50A-3D6B2C006AB6}" srcOrd="5" destOrd="0" presId="urn:microsoft.com/office/officeart/2005/8/layout/default"/>
    <dgm:cxn modelId="{C2A3D4BE-289F-44AD-A5FE-A4D11233EECE}" type="presParOf" srcId="{B45B1E4D-7F15-41C1-8159-80A455AE3113}" destId="{FE98DCFD-5593-4028-BD64-58D0691101E8}" srcOrd="6" destOrd="0" presId="urn:microsoft.com/office/officeart/2005/8/layout/default"/>
    <dgm:cxn modelId="{8B606AF4-4B69-4CE4-B1FF-7DF65291A9F4}" type="presParOf" srcId="{B45B1E4D-7F15-41C1-8159-80A455AE3113}" destId="{B78818FA-8C7B-441A-831E-7A28347692A6}" srcOrd="7" destOrd="0" presId="urn:microsoft.com/office/officeart/2005/8/layout/default"/>
    <dgm:cxn modelId="{979EEBA6-2623-45ED-98E7-9CE432B2E051}" type="presParOf" srcId="{B45B1E4D-7F15-41C1-8159-80A455AE3113}" destId="{F3F957B4-71A4-4D3F-B9BB-2619F9CE43FF}" srcOrd="8" destOrd="0" presId="urn:microsoft.com/office/officeart/2005/8/layout/default"/>
    <dgm:cxn modelId="{108674ED-E176-48E2-BD27-ACC8B2FEBD76}" type="presParOf" srcId="{B45B1E4D-7F15-41C1-8159-80A455AE3113}" destId="{E4C1719F-8543-4C6A-9E15-F39999BE0DA4}" srcOrd="9" destOrd="0" presId="urn:microsoft.com/office/officeart/2005/8/layout/default"/>
    <dgm:cxn modelId="{60BFC92F-A614-4D87-AE12-D9DA618A9C74}" type="presParOf" srcId="{B45B1E4D-7F15-41C1-8159-80A455AE3113}" destId="{B3C3014A-D174-49CB-A75A-44EB99F2B500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FFCA82-4767-43D9-A150-6DF25BAB29F1}">
      <dsp:nvSpPr>
        <dsp:cNvPr id="0" name=""/>
        <dsp:cNvSpPr/>
      </dsp:nvSpPr>
      <dsp:spPr>
        <a:xfrm>
          <a:off x="0" y="6928"/>
          <a:ext cx="6246248" cy="675327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/>
            <a:t>Aids in cognitive development in adolescents.</a:t>
          </a:r>
          <a:endParaRPr lang="en-US" sz="1700" kern="1200"/>
        </a:p>
      </dsp:txBody>
      <dsp:txXfrm>
        <a:off x="32967" y="39895"/>
        <a:ext cx="6180314" cy="609393"/>
      </dsp:txXfrm>
    </dsp:sp>
    <dsp:sp modelId="{42053EC5-1AFC-4B3E-ABE2-4B4C1D2F4D88}">
      <dsp:nvSpPr>
        <dsp:cNvPr id="0" name=""/>
        <dsp:cNvSpPr/>
      </dsp:nvSpPr>
      <dsp:spPr>
        <a:xfrm>
          <a:off x="0" y="731215"/>
          <a:ext cx="6246248" cy="675327"/>
        </a:xfrm>
        <a:prstGeom prst="roundRect">
          <a:avLst/>
        </a:prstGeom>
        <a:gradFill rotWithShape="0">
          <a:gsLst>
            <a:gs pos="0">
              <a:schemeClr val="accent2">
                <a:hueOff val="-289240"/>
                <a:satOff val="-1985"/>
                <a:lumOff val="1020"/>
                <a:alphaOff val="0"/>
                <a:satMod val="100000"/>
                <a:lumMod val="100000"/>
              </a:schemeClr>
            </a:gs>
            <a:gs pos="50000">
              <a:schemeClr val="accent2">
                <a:hueOff val="-289240"/>
                <a:satOff val="-1985"/>
                <a:lumOff val="102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-289240"/>
                <a:satOff val="-1985"/>
                <a:lumOff val="102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kern="1200"/>
            <a:t>P</a:t>
          </a:r>
          <a:r>
            <a:rPr lang="en-US" sz="1700" b="1" i="0" kern="1200"/>
            <a:t>hysical development -</a:t>
          </a:r>
          <a:r>
            <a:rPr lang="en-US" sz="1700" b="1" kern="1200"/>
            <a:t> </a:t>
          </a:r>
          <a:r>
            <a:rPr lang="en-US" sz="1700" b="0" i="0" kern="1200"/>
            <a:t>Exercising with an interactive game</a:t>
          </a:r>
          <a:endParaRPr lang="en-US" sz="1700" kern="1200"/>
        </a:p>
      </dsp:txBody>
      <dsp:txXfrm>
        <a:off x="32967" y="764182"/>
        <a:ext cx="6180314" cy="609393"/>
      </dsp:txXfrm>
    </dsp:sp>
    <dsp:sp modelId="{8EB2F1B4-8186-4054-A6D8-51133FA8E03A}">
      <dsp:nvSpPr>
        <dsp:cNvPr id="0" name=""/>
        <dsp:cNvSpPr/>
      </dsp:nvSpPr>
      <dsp:spPr>
        <a:xfrm>
          <a:off x="0" y="1455503"/>
          <a:ext cx="6246248" cy="675327"/>
        </a:xfrm>
        <a:prstGeom prst="roundRect">
          <a:avLst/>
        </a:prstGeom>
        <a:gradFill rotWithShape="0">
          <a:gsLst>
            <a:gs pos="0">
              <a:schemeClr val="accent2">
                <a:hueOff val="-578480"/>
                <a:satOff val="-3970"/>
                <a:lumOff val="2039"/>
                <a:alphaOff val="0"/>
                <a:satMod val="100000"/>
                <a:lumMod val="100000"/>
              </a:schemeClr>
            </a:gs>
            <a:gs pos="50000">
              <a:schemeClr val="accent2">
                <a:hueOff val="-578480"/>
                <a:satOff val="-3970"/>
                <a:lumOff val="2039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-578480"/>
                <a:satOff val="-3970"/>
                <a:lumOff val="2039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/>
            <a:t>Gamification increases the level of engagement in classrooms.</a:t>
          </a:r>
          <a:endParaRPr lang="en-US" sz="1700" kern="1200"/>
        </a:p>
      </dsp:txBody>
      <dsp:txXfrm>
        <a:off x="32967" y="1488470"/>
        <a:ext cx="6180314" cy="609393"/>
      </dsp:txXfrm>
    </dsp:sp>
    <dsp:sp modelId="{1B15F0D3-1436-4FB9-AAD0-22D3B2739EE6}">
      <dsp:nvSpPr>
        <dsp:cNvPr id="0" name=""/>
        <dsp:cNvSpPr/>
      </dsp:nvSpPr>
      <dsp:spPr>
        <a:xfrm>
          <a:off x="0" y="2179791"/>
          <a:ext cx="6246248" cy="675327"/>
        </a:xfrm>
        <a:prstGeom prst="roundRect">
          <a:avLst/>
        </a:prstGeom>
        <a:gradFill rotWithShape="0">
          <a:gsLst>
            <a:gs pos="0">
              <a:schemeClr val="accent2">
                <a:hueOff val="-867720"/>
                <a:satOff val="-5954"/>
                <a:lumOff val="3059"/>
                <a:alphaOff val="0"/>
                <a:satMod val="100000"/>
                <a:lumMod val="100000"/>
              </a:schemeClr>
            </a:gs>
            <a:gs pos="50000">
              <a:schemeClr val="accent2">
                <a:hueOff val="-867720"/>
                <a:satOff val="-5954"/>
                <a:lumOff val="3059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-867720"/>
                <a:satOff val="-5954"/>
                <a:lumOff val="3059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1" i="0" kern="1200"/>
            <a:t>Gamification aids in accessibility in the classroom.</a:t>
          </a:r>
          <a:endParaRPr lang="en-US" sz="1700" kern="1200"/>
        </a:p>
      </dsp:txBody>
      <dsp:txXfrm>
        <a:off x="32967" y="2212758"/>
        <a:ext cx="6180314" cy="609393"/>
      </dsp:txXfrm>
    </dsp:sp>
    <dsp:sp modelId="{84240475-88A3-47DA-B0D4-664647C46655}">
      <dsp:nvSpPr>
        <dsp:cNvPr id="0" name=""/>
        <dsp:cNvSpPr/>
      </dsp:nvSpPr>
      <dsp:spPr>
        <a:xfrm>
          <a:off x="0" y="2904078"/>
          <a:ext cx="6246248" cy="675327"/>
        </a:xfrm>
        <a:prstGeom prst="roundRect">
          <a:avLst/>
        </a:prstGeom>
        <a:gradFill rotWithShape="0">
          <a:gsLst>
            <a:gs pos="0">
              <a:schemeClr val="accent2">
                <a:hueOff val="-1156960"/>
                <a:satOff val="-7939"/>
                <a:lumOff val="4078"/>
                <a:alphaOff val="0"/>
                <a:satMod val="100000"/>
                <a:lumMod val="100000"/>
              </a:schemeClr>
            </a:gs>
            <a:gs pos="50000">
              <a:schemeClr val="accent2">
                <a:hueOff val="-1156960"/>
                <a:satOff val="-7939"/>
                <a:lumOff val="4078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-1156960"/>
                <a:satOff val="-7939"/>
                <a:lumOff val="4078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b="0" i="0" kern="1200"/>
            <a:t>Gives learners the opportunity to see real-world applications</a:t>
          </a:r>
          <a:endParaRPr lang="en-US" sz="1700" kern="1200"/>
        </a:p>
      </dsp:txBody>
      <dsp:txXfrm>
        <a:off x="32967" y="2937045"/>
        <a:ext cx="6180314" cy="609393"/>
      </dsp:txXfrm>
    </dsp:sp>
    <dsp:sp modelId="{30AEEAE5-798B-48EB-A2AC-DF911CF28B66}">
      <dsp:nvSpPr>
        <dsp:cNvPr id="0" name=""/>
        <dsp:cNvSpPr/>
      </dsp:nvSpPr>
      <dsp:spPr>
        <a:xfrm>
          <a:off x="0" y="3628366"/>
          <a:ext cx="6246248" cy="675327"/>
        </a:xfrm>
        <a:prstGeom prst="roundRect">
          <a:avLst/>
        </a:prstGeom>
        <a:gradFill rotWithShape="0">
          <a:gsLst>
            <a:gs pos="0">
              <a:schemeClr val="accent2">
                <a:hueOff val="-1446200"/>
                <a:satOff val="-9924"/>
                <a:lumOff val="5098"/>
                <a:alphaOff val="0"/>
                <a:satMod val="100000"/>
                <a:lumMod val="100000"/>
              </a:schemeClr>
            </a:gs>
            <a:gs pos="50000">
              <a:schemeClr val="accent2">
                <a:hueOff val="-1446200"/>
                <a:satOff val="-9924"/>
                <a:lumOff val="5098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-1446200"/>
                <a:satOff val="-9924"/>
                <a:lumOff val="5098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Gamification Apps Examples:</a:t>
          </a:r>
        </a:p>
      </dsp:txBody>
      <dsp:txXfrm>
        <a:off x="32967" y="3661333"/>
        <a:ext cx="6180314" cy="609393"/>
      </dsp:txXfrm>
    </dsp:sp>
    <dsp:sp modelId="{2F358E8C-CBF5-4CB3-8F54-276E6CE1C081}">
      <dsp:nvSpPr>
        <dsp:cNvPr id="0" name=""/>
        <dsp:cNvSpPr/>
      </dsp:nvSpPr>
      <dsp:spPr>
        <a:xfrm>
          <a:off x="0" y="4303693"/>
          <a:ext cx="6246248" cy="8973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8318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0" kern="1200"/>
            <a:t>Code School</a:t>
          </a:r>
          <a:endParaRPr lang="en-US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kern="1200"/>
            <a:t>Duolingo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0" kern="1200"/>
            <a:t>ClassDo</a:t>
          </a:r>
          <a:r>
            <a:rPr lang="en-US" sz="1300" kern="1200"/>
            <a:t>jo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1300" b="0" i="0" kern="1200"/>
            <a:t>Prodigy</a:t>
          </a:r>
          <a:endParaRPr lang="en-US" sz="1300" kern="1200"/>
        </a:p>
      </dsp:txBody>
      <dsp:txXfrm>
        <a:off x="0" y="4303693"/>
        <a:ext cx="6246248" cy="89734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DA47723-4903-472D-9396-BD51644EDD79}">
      <dsp:nvSpPr>
        <dsp:cNvPr id="0" name=""/>
        <dsp:cNvSpPr/>
      </dsp:nvSpPr>
      <dsp:spPr>
        <a:xfrm>
          <a:off x="447913" y="1658"/>
          <a:ext cx="2863304" cy="171798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Is it ethical to create games that have the sole purpose of keeping users playing and spending for as long or as much as possible?</a:t>
          </a:r>
        </a:p>
      </dsp:txBody>
      <dsp:txXfrm>
        <a:off x="447913" y="1658"/>
        <a:ext cx="2863304" cy="1717982"/>
      </dsp:txXfrm>
    </dsp:sp>
    <dsp:sp modelId="{54010AFF-0477-461F-B8A3-A2457D968DB8}">
      <dsp:nvSpPr>
        <dsp:cNvPr id="0" name=""/>
        <dsp:cNvSpPr/>
      </dsp:nvSpPr>
      <dsp:spPr>
        <a:xfrm>
          <a:off x="3597547" y="1658"/>
          <a:ext cx="2863304" cy="1717982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What are the dangers of allowing firms to combine data mining with addictive game features and, potentially, personalized gaming experiences</a:t>
          </a:r>
          <a:r>
            <a:rPr lang="en-US" sz="1600" kern="1200"/>
            <a:t>? </a:t>
          </a:r>
          <a:endParaRPr lang="en-US" sz="1600" kern="1200" dirty="0"/>
        </a:p>
      </dsp:txBody>
      <dsp:txXfrm>
        <a:off x="3597547" y="1658"/>
        <a:ext cx="2863304" cy="1717982"/>
      </dsp:txXfrm>
    </dsp:sp>
    <dsp:sp modelId="{EA76F7E6-5FFB-4057-999E-26352CB4B439}">
      <dsp:nvSpPr>
        <dsp:cNvPr id="0" name=""/>
        <dsp:cNvSpPr/>
      </dsp:nvSpPr>
      <dsp:spPr>
        <a:xfrm>
          <a:off x="6747182" y="1658"/>
          <a:ext cx="2863304" cy="1717982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What are the harms (economic vs societal vs personal)?</a:t>
          </a:r>
        </a:p>
      </dsp:txBody>
      <dsp:txXfrm>
        <a:off x="6747182" y="1658"/>
        <a:ext cx="2863304" cy="1717982"/>
      </dsp:txXfrm>
    </dsp:sp>
    <dsp:sp modelId="{FE98DCFD-5593-4028-BD64-58D0691101E8}">
      <dsp:nvSpPr>
        <dsp:cNvPr id="0" name=""/>
        <dsp:cNvSpPr/>
      </dsp:nvSpPr>
      <dsp:spPr>
        <a:xfrm>
          <a:off x="447913" y="2005971"/>
          <a:ext cx="2863304" cy="1717982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Exploitation and manipulation are the two basic criticisms made of gamification.</a:t>
          </a:r>
        </a:p>
      </dsp:txBody>
      <dsp:txXfrm>
        <a:off x="447913" y="2005971"/>
        <a:ext cx="2863304" cy="1717982"/>
      </dsp:txXfrm>
    </dsp:sp>
    <dsp:sp modelId="{F3F957B4-71A4-4D3F-B9BB-2619F9CE43FF}">
      <dsp:nvSpPr>
        <dsp:cNvPr id="0" name=""/>
        <dsp:cNvSpPr/>
      </dsp:nvSpPr>
      <dsp:spPr>
        <a:xfrm>
          <a:off x="3597547" y="2005971"/>
          <a:ext cx="2863304" cy="1717982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Should we introduce regulations, and if so, how?</a:t>
          </a:r>
        </a:p>
      </dsp:txBody>
      <dsp:txXfrm>
        <a:off x="3597547" y="2005971"/>
        <a:ext cx="2863304" cy="1717982"/>
      </dsp:txXfrm>
    </dsp:sp>
    <dsp:sp modelId="{B3C3014A-D174-49CB-A75A-44EB99F2B500}">
      <dsp:nvSpPr>
        <dsp:cNvPr id="0" name=""/>
        <dsp:cNvSpPr/>
      </dsp:nvSpPr>
      <dsp:spPr>
        <a:xfrm>
          <a:off x="6747182" y="2005971"/>
          <a:ext cx="2863304" cy="1717982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0000"/>
                <a:lumMod val="100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hade val="99000"/>
                <a:satMod val="105000"/>
                <a:lumMod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satMod val="105000"/>
                <a:lumMod val="100000"/>
              </a:schemeClr>
            </a:gs>
          </a:gsLst>
          <a:lin ang="5400000" scaled="0"/>
        </a:gradFill>
        <a:ln>
          <a:noFill/>
        </a:ln>
        <a:effectLst>
          <a:outerShdw blurRad="38100" dist="1270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(</a:t>
          </a:r>
          <a:r>
            <a:rPr lang="en-US" sz="1600" i="1" kern="1200"/>
            <a:t>The Compulsion Loop in Game Design Explained</a:t>
          </a:r>
          <a:r>
            <a:rPr lang="en-US" sz="1600" kern="1200"/>
            <a:t> 2021)</a:t>
          </a:r>
        </a:p>
      </dsp:txBody>
      <dsp:txXfrm>
        <a:off x="6747182" y="2005971"/>
        <a:ext cx="2863304" cy="17179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 flip="none" rotWithShape="1">
          <a:gsLst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11/13/2022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5500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160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42740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4667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135305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bg2">
                <a:tint val="80000"/>
                <a:shade val="100000"/>
                <a:satMod val="300000"/>
              </a:schemeClr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600">
                <a:solidFill>
                  <a:schemeClr val="bg2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15417D9E-721A-44BB-8863-9873FE64DA75}" type="datetime1">
              <a:rPr lang="en-US" smtClean="0"/>
              <a:t>11/13/2022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7024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2080"/>
            <a:ext cx="2112264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8791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512430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59214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11/13/2022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776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11/13/2022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856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E0CF6C-748E-4B7A-BC8B-3011EF78ED13}" type="datetime1">
              <a:rPr lang="en-US" smtClean="0"/>
              <a:pPr/>
              <a:t>11/13/2022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4616536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rgbClr val="969696"/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78AC6A5B-8AE7-4A41-B5A7-9ADC6686DC18}" type="datetime1">
              <a:rPr lang="en-US" smtClean="0"/>
              <a:t>11/13/2022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en-US" sz="10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8952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9464" y="6214535"/>
            <a:ext cx="274320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57E0CF6C-748E-4B7A-BC8B-3011EF78ED13}" type="datetime1">
              <a:rPr lang="en-US" smtClean="0"/>
              <a:pPr/>
              <a:t>11/13/2022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214535"/>
            <a:ext cx="521208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14667" y="6214535"/>
            <a:ext cx="146304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15854518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86" r:id="rId1"/>
    <p:sldLayoutId id="2147483787" r:id="rId2"/>
    <p:sldLayoutId id="2147483788" r:id="rId3"/>
    <p:sldLayoutId id="2147483789" r:id="rId4"/>
    <p:sldLayoutId id="2147483790" r:id="rId5"/>
    <p:sldLayoutId id="2147483791" r:id="rId6"/>
    <p:sldLayoutId id="2147483792" r:id="rId7"/>
    <p:sldLayoutId id="2147483793" r:id="rId8"/>
    <p:sldLayoutId id="2147483794" r:id="rId9"/>
    <p:sldLayoutId id="2147483795" r:id="rId10"/>
    <p:sldLayoutId id="214748379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journals.sagepub.com/doi/full/10.1177/2042753018818342" TargetMode="External"/><Relationship Id="rId2" Type="http://schemas.openxmlformats.org/officeDocument/2006/relationships/hyperlink" Target="https://gamemakers.com/the-compulsion-loop-explained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enterpriseappstoday.com/stats/gamification-statistics.html" TargetMode="External"/><Relationship Id="rId4" Type="http://schemas.openxmlformats.org/officeDocument/2006/relationships/hyperlink" Target="https://www.growthengineering.co.uk/19-gamification-trends-for-2022-2025-top-stats-facts-examples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Rectangle 52">
            <a:extLst>
              <a:ext uri="{FF2B5EF4-FFF2-40B4-BE49-F238E27FC236}">
                <a16:creationId xmlns:a16="http://schemas.microsoft.com/office/drawing/2014/main" id="{062ACA01-61B0-49FB-9A36-FD8AE0C54A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pic>
        <p:nvPicPr>
          <p:cNvPr id="8" name="Picture 7" descr="Game controller">
            <a:extLst>
              <a:ext uri="{FF2B5EF4-FFF2-40B4-BE49-F238E27FC236}">
                <a16:creationId xmlns:a16="http://schemas.microsoft.com/office/drawing/2014/main" id="{E0F64612-5B3B-9FD5-CC3E-3E93B21F77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694" b="1186"/>
          <a:stretch/>
        </p:blipFill>
        <p:spPr>
          <a:xfrm>
            <a:off x="7238228" y="3439375"/>
            <a:ext cx="4338400" cy="2796833"/>
          </a:xfrm>
          <a:prstGeom prst="rect">
            <a:avLst/>
          </a:prstGeom>
        </p:spPr>
      </p:pic>
      <p:pic>
        <p:nvPicPr>
          <p:cNvPr id="6" name="Picture 5" descr="Child seated indoors, wearing earring, long sleeve top and jeans, holding gaming console and laughing">
            <a:extLst>
              <a:ext uri="{FF2B5EF4-FFF2-40B4-BE49-F238E27FC236}">
                <a16:creationId xmlns:a16="http://schemas.microsoft.com/office/drawing/2014/main" id="{EC7D35CB-9BF9-B468-2D38-A189EA83A2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57"/>
          <a:stretch/>
        </p:blipFill>
        <p:spPr>
          <a:xfrm>
            <a:off x="7238226" y="621793"/>
            <a:ext cx="4338401" cy="2830534"/>
          </a:xfrm>
          <a:prstGeom prst="rect">
            <a:avLst/>
          </a:prstGeom>
        </p:spPr>
      </p:pic>
      <p:sp>
        <p:nvSpPr>
          <p:cNvPr id="66" name="Rectangle 54">
            <a:extLst>
              <a:ext uri="{FF2B5EF4-FFF2-40B4-BE49-F238E27FC236}">
                <a16:creationId xmlns:a16="http://schemas.microsoft.com/office/drawing/2014/main" id="{B4D2F5BA-0A54-48FE-8A05-F1ED7943C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8" y="621793"/>
            <a:ext cx="10954512" cy="5614416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466E9B-A89A-BF47-8F47-0B695A98C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6849" y="1348844"/>
            <a:ext cx="5716338" cy="3042706"/>
          </a:xfrm>
        </p:spPr>
        <p:txBody>
          <a:bodyPr>
            <a:normAutofit/>
          </a:bodyPr>
          <a:lstStyle/>
          <a:p>
            <a:r>
              <a:rPr lang="en-US" sz="6000">
                <a:latin typeface="Calibri" panose="020F0502020204030204" pitchFamily="34" charset="0"/>
                <a:cs typeface="Calibri" panose="020F0502020204030204" pitchFamily="34" charset="0"/>
              </a:rPr>
              <a:t>Gaming and Gamification boon or bane?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3C4430-695D-0844-83B7-1F334B2709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17386" y="4682062"/>
            <a:ext cx="5355264" cy="950253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- </a:t>
            </a: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Madhavi Ghanta</a:t>
            </a:r>
          </a:p>
          <a:p>
            <a:pPr>
              <a:spcAft>
                <a:spcPts val="600"/>
              </a:spcAft>
            </a:pPr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DSC 500 Bellevue University, Masters of Data Science </a:t>
            </a:r>
          </a:p>
        </p:txBody>
      </p:sp>
      <p:sp>
        <p:nvSpPr>
          <p:cNvPr id="67" name="Rectangle 56">
            <a:extLst>
              <a:ext uri="{FF2B5EF4-FFF2-40B4-BE49-F238E27FC236}">
                <a16:creationId xmlns:a16="http://schemas.microsoft.com/office/drawing/2014/main" id="{340D8F42-5A5B-4E54-B2BF-967769C9A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4898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68" name="Straight Connector 58">
            <a:extLst>
              <a:ext uri="{FF2B5EF4-FFF2-40B4-BE49-F238E27FC236}">
                <a16:creationId xmlns:a16="http://schemas.microsoft.com/office/drawing/2014/main" id="{EBDAD27E-A7B9-4B27-BC15-9F8797B31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0">
            <a:extLst>
              <a:ext uri="{FF2B5EF4-FFF2-40B4-BE49-F238E27FC236}">
                <a16:creationId xmlns:a16="http://schemas.microsoft.com/office/drawing/2014/main" id="{E50DC05B-81C0-417A-9549-FF024D6C7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49198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2">
            <a:extLst>
              <a:ext uri="{FF2B5EF4-FFF2-40B4-BE49-F238E27FC236}">
                <a16:creationId xmlns:a16="http://schemas.microsoft.com/office/drawing/2014/main" id="{B50AB75C-197B-44E5-B5F3-DCA12E3259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40838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accent1">
                <a:lumMod val="20000"/>
                <a:lumOff val="80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793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5F558-8AD0-A520-2CFB-C36D5992E0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2CCBDA-6276-2B4F-90C6-CA6A8D622E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lvl="1" indent="0">
              <a:spcBef>
                <a:spcPts val="1000"/>
              </a:spcBef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Playing online games sensibly in moderation may be beneficial and a good source of education and fun. Keeping a healthy balance is crucial in both real life and online gaming. 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Online gaming addiction and serious health problems might result from losing your equilibrium, which can transform the activity into a problem.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700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E28CF-F6E3-9F42-8FDF-1808CC336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latin typeface="Calibri" panose="020F0502020204030204" pitchFamily="34" charset="0"/>
                <a:cs typeface="Calibri" panose="020F0502020204030204" pitchFamily="34" charset="0"/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17EE22-20BA-2545-B23D-1F82AA540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About Joseph Kim Mobile game philosopher and entrepreneur. Watch my game dev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relaated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videos at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GameMakers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on YouTube and listen to my podcast on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Deconstructor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of Fun. View all posts by Joseph Kim. (2020, June 27). The Compulsion Loop in Game Design Explained. Retrieved October 11, 2020, from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https://gamemakers.com/the-compulsion-loop-explained/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Gaming Addiction Statistics. (2020, January 28). Retrieved October 11, 2020, from https://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www.therecoveryvillage.com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/process-addiction/video-game-addiction/related/gaming-addiction-statistics/</a:t>
            </a: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GB" sz="18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Gamification as a tool for engaging student learning: A field experiment with a gamified app - Kasper </a:t>
            </a:r>
            <a:r>
              <a:rPr lang="en-GB" sz="1800" u="sng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Welbers</a:t>
            </a:r>
            <a:r>
              <a:rPr lang="en-GB" sz="18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Elly A </a:t>
            </a:r>
            <a:r>
              <a:rPr lang="en-GB" sz="1800" u="sng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Konijn</a:t>
            </a:r>
            <a:r>
              <a:rPr lang="en-GB" sz="18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Christian Burgers, Anna </a:t>
            </a:r>
            <a:r>
              <a:rPr lang="en-GB" sz="1800" u="sng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Bij</a:t>
            </a:r>
            <a:r>
              <a:rPr lang="en-GB" sz="18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de </a:t>
            </a:r>
            <a:r>
              <a:rPr lang="en-GB" sz="1800" u="sng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Vaate</a:t>
            </a:r>
            <a:r>
              <a:rPr lang="en-GB" sz="18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Allison Eden, Britta C </a:t>
            </a:r>
            <a:r>
              <a:rPr lang="en-GB" sz="1800" u="sng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Brugman</a:t>
            </a:r>
            <a:r>
              <a:rPr lang="en-GB" sz="18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, 2019 (sagepub.com)</a:t>
            </a:r>
            <a:endParaRPr lang="en-GB" sz="1800" u="sng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8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https://www.growthengineering.co.uk/19-gamification-trends-for-2022-2025-top-stats-facts-examples/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Griffiths, Mark. (1995). Technological addictions. Clinical Psychology Forum. 76. 14-19. https://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www.researchgate.net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/publication/284665745_Technological_addictions</a:t>
            </a:r>
          </a:p>
          <a:p>
            <a:pPr marL="0" indent="0">
              <a:buNone/>
            </a:pPr>
            <a:b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</a:b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r>
              <a:rPr lang="en-US" sz="1800" u="sng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https://www.enterpriseappstoday.com/stats/gamification-statistics.html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957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CF676C5D-39FB-47FA-8E32-DBC5B5CBA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309DCE-22F9-498E-B635-F28481159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A33C13-A495-2D05-3736-468248223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Gamers market on rise</a:t>
            </a:r>
          </a:p>
        </p:txBody>
      </p:sp>
      <p:pic>
        <p:nvPicPr>
          <p:cNvPr id="6" name="Picture Placeholder 5" descr="Timeline&#10;&#10;Description automatically generated with medium confidence">
            <a:extLst>
              <a:ext uri="{FF2B5EF4-FFF2-40B4-BE49-F238E27FC236}">
                <a16:creationId xmlns:a16="http://schemas.microsoft.com/office/drawing/2014/main" id="{933B6B21-4B58-9673-A045-60B22AEEB48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468" r="3468"/>
          <a:stretch>
            <a:fillRect/>
          </a:stretch>
        </p:blipFill>
        <p:spPr>
          <a:xfrm>
            <a:off x="782053" y="1427173"/>
            <a:ext cx="5357490" cy="400095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3A798-E4AD-F9FC-2344-8389B19BD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79450" y="2538919"/>
            <a:ext cx="4957554" cy="3496120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>
              <a:lnSpc>
                <a:spcPct val="100000"/>
              </a:lnSpc>
              <a:buFont typeface="Arial" pitchFamily="34" charset="0"/>
              <a:buChar char="•"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laying video games can be pleasurable and fun for many people, for others it can develop into a bad habit.</a:t>
            </a: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788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E25BDA2-3F4D-4B38-90E7-989465ECD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gradFill>
            <a:gsLst>
              <a:gs pos="0">
                <a:srgbClr val="B1DDFF"/>
              </a:gs>
              <a:gs pos="100000">
                <a:srgbClr val="CDE9FF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5EEA05-AD42-442F-B6C6-CB9FC2894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C96869A-A70D-42F7-876F-605CB1718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108" y="610955"/>
            <a:ext cx="10927784" cy="563609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D407CC-EF5C-486F-9A14-7F681F986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052" y="777240"/>
            <a:ext cx="10597896" cy="5303520"/>
          </a:xfrm>
          <a:prstGeom prst="rect">
            <a:avLst/>
          </a:prstGeom>
          <a:noFill/>
          <a:ln w="6350" cap="sq" cmpd="sng" algn="ctr">
            <a:solidFill>
              <a:schemeClr val="tx2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B29088-59DA-778C-EAAB-F995864566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835" y="1420706"/>
            <a:ext cx="3466540" cy="4016587"/>
          </a:xfrm>
        </p:spPr>
        <p:txBody>
          <a:bodyPr>
            <a:normAutofit/>
          </a:bodyPr>
          <a:lstStyle/>
          <a:p>
            <a:r>
              <a:rPr lang="en-US" sz="3300"/>
              <a:t>Disadvantages of playing Video games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493F8-DC95-D648-AC33-AC7B1A974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0519" y="1420706"/>
            <a:ext cx="5514758" cy="401658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31520" lvl="1" indent="-457200"/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731520" lvl="1" indent="-457200"/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Tiredness</a:t>
            </a:r>
          </a:p>
          <a:p>
            <a:pPr marL="731520" lvl="1" indent="-457200"/>
            <a:r>
              <a:rPr lang="en-US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Violent games can sometimes make people do things they normally wouldn’t do. Such as going on a killing spree, thinking they’re playing a game. </a:t>
            </a:r>
          </a:p>
          <a:p>
            <a:pPr marL="731520" lvl="1" indent="-457200"/>
            <a:r>
              <a:rPr lang="en-US" b="0" i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Damages eyesight, and causes dizziness</a:t>
            </a:r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731520" lvl="1" indent="-457200"/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Headaches and migraines</a:t>
            </a:r>
          </a:p>
          <a:p>
            <a:pPr marL="731520" lvl="1" indent="-457200"/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Carpal tunnel syndrome</a:t>
            </a:r>
          </a:p>
          <a:p>
            <a:pPr marL="731520" lvl="1" indent="-457200"/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Become lazy and unfit</a:t>
            </a:r>
          </a:p>
          <a:p>
            <a:pPr marL="274320" lvl="1" indent="0">
              <a:buNone/>
            </a:pP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</a:t>
            </a:r>
            <a:r>
              <a:rPr lang="en-US" i="1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Gaming Addiction Statistics</a:t>
            </a:r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2020)</a:t>
            </a:r>
          </a:p>
          <a:p>
            <a:pPr marL="0" indent="0">
              <a:buNone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>
              <a:buNone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None/>
            </a:pPr>
            <a:endParaRPr 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DD76B5F-5BAA-48C6-9065-9AEF15D30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5731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22729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17">
            <a:extLst>
              <a:ext uri="{FF2B5EF4-FFF2-40B4-BE49-F238E27FC236}">
                <a16:creationId xmlns:a16="http://schemas.microsoft.com/office/drawing/2014/main" id="{901BF971-9E14-43CF-A805-E745DD230C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5" name="Rectangle 19">
            <a:extLst>
              <a:ext uri="{FF2B5EF4-FFF2-40B4-BE49-F238E27FC236}">
                <a16:creationId xmlns:a16="http://schemas.microsoft.com/office/drawing/2014/main" id="{3BE99D3F-C83E-422A-B9DF-76A54293A6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433AD018-CB2F-4F27-8102-63580338EF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A33C13-A495-2D05-3736-468248223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3600" y="642594"/>
            <a:ext cx="4323403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Video Game Addiction and Co-Occurring Disorders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CA253A9-6106-4002-9B18-B09A4726A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579451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Placeholder 7" descr="Chart, bar chart&#10;&#10;Description automatically generated">
            <a:extLst>
              <a:ext uri="{FF2B5EF4-FFF2-40B4-BE49-F238E27FC236}">
                <a16:creationId xmlns:a16="http://schemas.microsoft.com/office/drawing/2014/main" id="{45F1F58D-185C-FE1F-B151-17E75AB926A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l="12291" r="-1" b="-1"/>
          <a:stretch/>
        </p:blipFill>
        <p:spPr>
          <a:xfrm>
            <a:off x="727654" y="727628"/>
            <a:ext cx="5367165" cy="5415552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3A798-E4AD-F9FC-2344-8389B19BD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13600" y="2103120"/>
            <a:ext cx="4323404" cy="3931920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Depression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ADHD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Autism</a:t>
            </a:r>
          </a:p>
          <a:p>
            <a:pPr>
              <a:lnSpc>
                <a:spcPct val="100000"/>
              </a:lnSpc>
            </a:pPr>
            <a:endParaRPr lang="en-US" sz="12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DCBC1E-2D1B-4FD9-AE80-F6C66D531E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27457" y="374904"/>
            <a:ext cx="4892687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172517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30">
            <a:extLst>
              <a:ext uri="{FF2B5EF4-FFF2-40B4-BE49-F238E27FC236}">
                <a16:creationId xmlns:a16="http://schemas.microsoft.com/office/drawing/2014/main" id="{CF676C5D-39FB-47FA-8E32-DBC5B5CBA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2" name="Rectangle 32">
            <a:extLst>
              <a:ext uri="{FF2B5EF4-FFF2-40B4-BE49-F238E27FC236}">
                <a16:creationId xmlns:a16="http://schemas.microsoft.com/office/drawing/2014/main" id="{15309DCE-22F9-498E-B635-F28481159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A33C13-A495-2D05-3736-468248223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Advantages of playing Video games</a:t>
            </a:r>
            <a:endParaRPr lang="en-US" sz="3700" dirty="0">
              <a:solidFill>
                <a:schemeClr val="tx1"/>
              </a:solidFill>
            </a:endParaRPr>
          </a:p>
        </p:txBody>
      </p:sp>
      <p:pic>
        <p:nvPicPr>
          <p:cNvPr id="7" name="Picture Placeholder 6" descr="Chart, bar chart&#10;&#10;Description automatically generated">
            <a:extLst>
              <a:ext uri="{FF2B5EF4-FFF2-40B4-BE49-F238E27FC236}">
                <a16:creationId xmlns:a16="http://schemas.microsoft.com/office/drawing/2014/main" id="{9C3DF267-F439-2C0D-9A0F-DFF6834CC49C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337" r="337"/>
          <a:stretch>
            <a:fillRect/>
          </a:stretch>
        </p:blipFill>
        <p:spPr>
          <a:xfrm>
            <a:off x="782053" y="1425204"/>
            <a:ext cx="5312766" cy="3971496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3A798-E4AD-F9FC-2344-8389B19BD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79450" y="2538919"/>
            <a:ext cx="4957554" cy="3496120"/>
          </a:xfrm>
        </p:spPr>
        <p:txBody>
          <a:bodyPr vert="horz" lIns="91440" tIns="45720" rIns="91440" bIns="45720" rtlCol="0">
            <a:normAutofit/>
          </a:bodyPr>
          <a:lstStyle/>
          <a:p>
            <a:pPr marL="617220" lvl="1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enhanced mental capacity</a:t>
            </a:r>
            <a:endParaRPr lang="en-US" sz="1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617220" lvl="1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enhanced logical and problem-solving abilities</a:t>
            </a:r>
            <a:endParaRPr lang="en-US" sz="1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617220" lvl="1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improved eye-hand coordination</a:t>
            </a:r>
            <a:endParaRPr lang="en-US" sz="1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617220" lvl="1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greater capacity for multitasking</a:t>
            </a:r>
            <a:endParaRPr lang="en-US" sz="1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617220" lvl="1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more rapid and precise decision-making</a:t>
            </a:r>
            <a:endParaRPr lang="en-US" sz="1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 marL="617220" lvl="1" indent="-342900">
              <a:spcBef>
                <a:spcPts val="0"/>
              </a:spcBef>
              <a:buFont typeface="Symbol" panose="05050102010706020507" pitchFamily="18" charset="2"/>
              <a:buChar char=""/>
            </a:pPr>
            <a:r>
              <a:rPr lang="en-GB" sz="16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improved prosocial conduct</a:t>
            </a:r>
            <a:endParaRPr lang="en-US" sz="16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Calibri" panose="020F0502020204030204" pitchFamily="34" charset="0"/>
            </a:endParaRPr>
          </a:p>
          <a:p>
            <a:pPr>
              <a:lnSpc>
                <a:spcPct val="100000"/>
              </a:lnSpc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2078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ectangle 112">
            <a:extLst>
              <a:ext uri="{FF2B5EF4-FFF2-40B4-BE49-F238E27FC236}">
                <a16:creationId xmlns:a16="http://schemas.microsoft.com/office/drawing/2014/main" id="{CF676C5D-39FB-47FA-8E32-DBC5B5CBA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15309DCE-22F9-498E-B635-F28481159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 useBgFill="1">
        <p:nvSpPr>
          <p:cNvPr id="117" name="Rectangle 116">
            <a:extLst>
              <a:ext uri="{FF2B5EF4-FFF2-40B4-BE49-F238E27FC236}">
                <a16:creationId xmlns:a16="http://schemas.microsoft.com/office/drawing/2014/main" id="{1D7474D6-D12E-45CA-A354-84ECA62C56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DA33C13-A495-2D05-3736-468248223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6137" y="727626"/>
            <a:ext cx="4602152" cy="171822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>
                <a:solidFill>
                  <a:schemeClr val="tx1">
                    <a:lumMod val="85000"/>
                    <a:lumOff val="15000"/>
                  </a:schemeClr>
                </a:solidFill>
              </a:rPr>
              <a:t>What is Gamification?</a:t>
            </a:r>
          </a:p>
        </p:txBody>
      </p:sp>
      <p:sp>
        <p:nvSpPr>
          <p:cNvPr id="119" name="Rectangle 118">
            <a:extLst>
              <a:ext uri="{FF2B5EF4-FFF2-40B4-BE49-F238E27FC236}">
                <a16:creationId xmlns:a16="http://schemas.microsoft.com/office/drawing/2014/main" id="{C07327CB-FFE1-473C-9250-7A02C83B3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63443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>
            <a:extLst>
              <a:ext uri="{FF2B5EF4-FFF2-40B4-BE49-F238E27FC236}">
                <a16:creationId xmlns:a16="http://schemas.microsoft.com/office/drawing/2014/main" id="{2861E25C-125D-41D9-A67D-F66086863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339" y="640080"/>
            <a:ext cx="5056652" cy="5577840"/>
          </a:xfrm>
          <a:prstGeom prst="rect">
            <a:avLst/>
          </a:prstGeom>
          <a:solidFill>
            <a:schemeClr val="tx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CC0A6138-0D4A-492A-BCC9-B54BFB7E49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720" y="809471"/>
            <a:ext cx="4713890" cy="5239058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pic>
        <p:nvPicPr>
          <p:cNvPr id="12" name="Picture Placeholder 11" descr="Graphical user interface&#10;&#10;Description automatically generated">
            <a:extLst>
              <a:ext uri="{FF2B5EF4-FFF2-40B4-BE49-F238E27FC236}">
                <a16:creationId xmlns:a16="http://schemas.microsoft.com/office/drawing/2014/main" id="{ED674764-BA61-10BD-11E9-3922CE015643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l="4281" r="4281"/>
          <a:stretch>
            <a:fillRect/>
          </a:stretch>
        </p:blipFill>
        <p:spPr>
          <a:xfrm>
            <a:off x="1125772" y="1896338"/>
            <a:ext cx="4091786" cy="3065324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A3A798-E4AD-F9FC-2344-8389B19BD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46137" y="2538919"/>
            <a:ext cx="4602152" cy="3596880"/>
          </a:xfrm>
        </p:spPr>
        <p:txBody>
          <a:bodyPr vert="horz" lIns="91440" tIns="45720" rIns="91440" bIns="45720" rtlCol="0">
            <a:normAutofit/>
          </a:bodyPr>
          <a:lstStyle/>
          <a:p>
            <a:pPr marL="617220" lvl="1" indent="-182880">
              <a:spcBef>
                <a:spcPts val="0"/>
              </a:spcBef>
              <a:buFont typeface="Arial" pitchFamily="34" charset="0"/>
              <a:buChar char="•"/>
            </a:pPr>
            <a:r>
              <a:rPr lang="en-US" dirty="0"/>
              <a:t>Gamification is the application of gameful or playful layers to motivate engagement with a specific context</a:t>
            </a:r>
          </a:p>
          <a:p>
            <a:pPr marL="617220" lvl="1" indent="-182880">
              <a:spcBef>
                <a:spcPts val="0"/>
              </a:spcBef>
              <a:buFont typeface="Arial" pitchFamily="34" charset="0"/>
              <a:buChar char="•"/>
            </a:pPr>
            <a:endParaRPr lang="en-US" dirty="0"/>
          </a:p>
          <a:p>
            <a:pPr marL="617220" lvl="1" indent="-182880">
              <a:spcBef>
                <a:spcPts val="0"/>
              </a:spcBef>
              <a:buFont typeface="Arial" pitchFamily="34" charset="0"/>
              <a:buChar char="•"/>
            </a:pPr>
            <a:endParaRPr lang="en-US" dirty="0"/>
          </a:p>
          <a:p>
            <a:pPr marL="617220" lvl="1" indent="-182880">
              <a:spcBef>
                <a:spcPts val="0"/>
              </a:spcBef>
              <a:buFont typeface="Arial" pitchFamily="34" charset="0"/>
              <a:buChar char="•"/>
            </a:pPr>
            <a:endParaRPr lang="en-US" dirty="0"/>
          </a:p>
          <a:p>
            <a:pPr marL="617220" lvl="1" indent="-182880">
              <a:spcBef>
                <a:spcPts val="0"/>
              </a:spcBef>
              <a:buFont typeface="Arial" pitchFamily="34" charset="0"/>
              <a:buChar char="•"/>
            </a:pPr>
            <a:endParaRPr lang="en-US" dirty="0"/>
          </a:p>
          <a:p>
            <a:pPr marL="434340" lvl="1" indent="-182880">
              <a:spcBef>
                <a:spcPts val="0"/>
              </a:spcBef>
              <a:buFont typeface="Arial" pitchFamily="34" charset="0"/>
              <a:buChar char="•"/>
            </a:pPr>
            <a:endParaRPr lang="en-US">
              <a:effectLst/>
            </a:endParaRPr>
          </a:p>
          <a:p>
            <a:pPr marL="434340" lvl="1" indent="-182880">
              <a:spcBef>
                <a:spcPts val="0"/>
              </a:spcBef>
              <a:buFont typeface="Arial" pitchFamily="34" charset="0"/>
              <a:buChar char="•"/>
            </a:pPr>
            <a:endParaRPr lang="en-US">
              <a:effectLst/>
            </a:endParaRPr>
          </a:p>
          <a:p>
            <a:pPr indent="-182880">
              <a:lnSpc>
                <a:spcPct val="100000"/>
              </a:lnSpc>
              <a:buFont typeface="Arial" pitchFamily="34" charset="0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963F5873-E56D-4836-8C82-DC56E6309F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02365" y="374904"/>
            <a:ext cx="5117780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1251188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B57E5DB9-047E-4B99-96C4-E508AF14CA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56C4C32-613C-4BB8-9DBD-314668DFA2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78373" cy="6108192"/>
          </a:xfrm>
          <a:prstGeom prst="rect">
            <a:avLst/>
          </a:prstGeom>
          <a:solidFill>
            <a:schemeClr val="bg2"/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61CD1E-F9DC-AA0F-9B7C-E58ABBD87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442" y="689472"/>
            <a:ext cx="3765200" cy="5479056"/>
          </a:xfrm>
        </p:spPr>
        <p:txBody>
          <a:bodyPr>
            <a:normAutofit/>
          </a:bodyPr>
          <a:lstStyle/>
          <a:p>
            <a:pPr algn="ctr"/>
            <a:r>
              <a:rPr lang="en-US" sz="4400"/>
              <a:t>Gamification Advantages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5973FA6-2A55-4BD8-A266-8F0F39355C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4178373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A3593E7A-FE7B-662D-E42E-6990E12063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2863620"/>
              </p:ext>
            </p:extLst>
          </p:nvPr>
        </p:nvGraphicFramePr>
        <p:xfrm>
          <a:off x="5138058" y="800947"/>
          <a:ext cx="6246248" cy="5207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505101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A77FC-F633-D846-A6E7-0B6397FA02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>
                <a:latin typeface="Calibri" panose="020F0502020204030204" pitchFamily="34" charset="0"/>
                <a:cs typeface="Calibri" panose="020F0502020204030204" pitchFamily="34" charset="0"/>
              </a:rPr>
              <a:t>Addictive Games – Ethical Concerns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C195AEF8-271D-A3AD-1B9F-AC72C94F6B0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80048859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51033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91C44-6B80-9E4C-8E30-E2DD71EE4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79450" y="727627"/>
            <a:ext cx="4957553" cy="1645920"/>
          </a:xfrm>
        </p:spPr>
        <p:txBody>
          <a:bodyPr>
            <a:normAutofit/>
          </a:bodyPr>
          <a:lstStyle/>
          <a:p>
            <a:r>
              <a:rPr lang="en-US" sz="3700" dirty="0"/>
              <a:t>Opportunities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E29A8B10-89DC-4B75-6B6F-681042609A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053" y="1910097"/>
            <a:ext cx="5312766" cy="300171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8D22C074-3ED5-D20C-B578-04D87E2AA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9450" y="2538919"/>
            <a:ext cx="4957554" cy="3496120"/>
          </a:xfrm>
        </p:spPr>
        <p:txBody>
          <a:bodyPr>
            <a:normAutofit/>
          </a:bodyPr>
          <a:lstStyle/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the next five years, North America will continue to hold the biggest market share for gamification worldwide. </a:t>
            </a:r>
          </a:p>
          <a:p>
            <a:r>
              <a:rPr lang="en-GB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With 90% of citizens owning a smartphone, the region's high percentage of mobile internet users will be the driving force behind this.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83047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373545"/>
      </a:dk2>
      <a:lt2>
        <a:srgbClr val="BCD0E0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6793CD"/>
      </a:accent6>
      <a:hlink>
        <a:srgbClr val="6B9F25"/>
      </a:hlink>
      <a:folHlink>
        <a:srgbClr val="9F6715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913DB040-6816-4415-960D-8178C78575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TM03457510[[fn=Savon]]</Template>
  <TotalTime>4789</TotalTime>
  <Words>617</Words>
  <Application>Microsoft Office PowerPoint</Application>
  <PresentationFormat>Widescreen</PresentationFormat>
  <Paragraphs>69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Century Gothic</vt:lpstr>
      <vt:lpstr>Symbol</vt:lpstr>
      <vt:lpstr>Times New Roman</vt:lpstr>
      <vt:lpstr>Savon</vt:lpstr>
      <vt:lpstr>Gaming and Gamification boon or bane?</vt:lpstr>
      <vt:lpstr>Gamers market on rise</vt:lpstr>
      <vt:lpstr>Disadvantages of playing Video games</vt:lpstr>
      <vt:lpstr>Video Game Addiction and Co-Occurring Disorders</vt:lpstr>
      <vt:lpstr>Advantages of playing Video games</vt:lpstr>
      <vt:lpstr>What is Gamification?</vt:lpstr>
      <vt:lpstr>Gamification Advantages</vt:lpstr>
      <vt:lpstr>Addictive Games – Ethical Concerns</vt:lpstr>
      <vt:lpstr>Opportunities</vt:lpstr>
      <vt:lpstr>Conclusion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Gaming boon or bane</dc:title>
  <dc:creator>Madhavi Ghanta</dc:creator>
  <cp:lastModifiedBy>Madhavi Ghanta</cp:lastModifiedBy>
  <cp:revision>12</cp:revision>
  <dcterms:created xsi:type="dcterms:W3CDTF">2020-10-11T22:48:20Z</dcterms:created>
  <dcterms:modified xsi:type="dcterms:W3CDTF">2022-11-13T10:23:04Z</dcterms:modified>
</cp:coreProperties>
</file>

<file path=docProps/thumbnail.jpeg>
</file>